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307" r:id="rId2"/>
    <p:sldId id="325" r:id="rId3"/>
    <p:sldId id="326" r:id="rId4"/>
    <p:sldId id="327" r:id="rId5"/>
    <p:sldId id="357" r:id="rId6"/>
    <p:sldId id="328" r:id="rId7"/>
    <p:sldId id="329" r:id="rId8"/>
    <p:sldId id="348" r:id="rId9"/>
    <p:sldId id="354" r:id="rId10"/>
    <p:sldId id="305" r:id="rId11"/>
    <p:sldId id="312" r:id="rId12"/>
    <p:sldId id="330" r:id="rId13"/>
    <p:sldId id="332" r:id="rId14"/>
    <p:sldId id="333" r:id="rId15"/>
    <p:sldId id="334" r:id="rId16"/>
    <p:sldId id="331" r:id="rId17"/>
    <p:sldId id="358" r:id="rId18"/>
    <p:sldId id="313" r:id="rId19"/>
    <p:sldId id="355" r:id="rId20"/>
    <p:sldId id="361" r:id="rId21"/>
    <p:sldId id="317" r:id="rId22"/>
    <p:sldId id="324" r:id="rId23"/>
    <p:sldId id="335" r:id="rId24"/>
    <p:sldId id="336" r:id="rId25"/>
    <p:sldId id="337" r:id="rId26"/>
    <p:sldId id="338" r:id="rId27"/>
    <p:sldId id="339" r:id="rId28"/>
    <p:sldId id="340" r:id="rId29"/>
    <p:sldId id="341" r:id="rId30"/>
    <p:sldId id="342" r:id="rId31"/>
    <p:sldId id="343" r:id="rId32"/>
    <p:sldId id="344" r:id="rId33"/>
    <p:sldId id="345" r:id="rId34"/>
    <p:sldId id="347" r:id="rId35"/>
    <p:sldId id="349" r:id="rId36"/>
    <p:sldId id="356" r:id="rId37"/>
    <p:sldId id="351" r:id="rId38"/>
    <p:sldId id="359" r:id="rId39"/>
    <p:sldId id="350" r:id="rId40"/>
    <p:sldId id="346" r:id="rId41"/>
    <p:sldId id="360" r:id="rId42"/>
    <p:sldId id="353" r:id="rId43"/>
    <p:sldId id="352" r:id="rId44"/>
    <p:sldId id="310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79A59D7-4916-EF4D-9805-1023D9F040BE}">
          <p14:sldIdLst>
            <p14:sldId id="307"/>
          </p14:sldIdLst>
        </p14:section>
        <p14:section name="Introduction" id="{7E607688-3AC7-C84A-ADD0-7FB9A80ACBE1}">
          <p14:sldIdLst>
            <p14:sldId id="325"/>
            <p14:sldId id="326"/>
            <p14:sldId id="327"/>
            <p14:sldId id="357"/>
            <p14:sldId id="328"/>
            <p14:sldId id="329"/>
            <p14:sldId id="348"/>
            <p14:sldId id="354"/>
            <p14:sldId id="305"/>
            <p14:sldId id="312"/>
          </p14:sldIdLst>
        </p14:section>
        <p14:section name="Weight Lifting and MongoDB" id="{DA7EDAFB-BC4F-3240-AB0E-4017B080E1B1}">
          <p14:sldIdLst>
            <p14:sldId id="330"/>
            <p14:sldId id="332"/>
            <p14:sldId id="333"/>
            <p14:sldId id="334"/>
            <p14:sldId id="331"/>
            <p14:sldId id="358"/>
          </p14:sldIdLst>
        </p14:section>
        <p14:section name="Time Series Data" id="{FC5A4D35-DC1D-4243-BACE-9C9892163B7A}">
          <p14:sldIdLst>
            <p14:sldId id="313"/>
            <p14:sldId id="355"/>
            <p14:sldId id="361"/>
            <p14:sldId id="317"/>
            <p14:sldId id="324"/>
          </p14:sldIdLst>
        </p14:section>
        <p14:section name="Schema Design Considerations" id="{D66A15F2-DA0C-6E49-844F-6D0AD4378CEC}">
          <p14:sldIdLst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</p14:sldIdLst>
        </p14:section>
        <p14:section name="Analysis of Alternative Schemas" id="{B844477D-7621-3246-9967-936713406781}">
          <p14:sldIdLst>
            <p14:sldId id="347"/>
            <p14:sldId id="349"/>
            <p14:sldId id="356"/>
            <p14:sldId id="351"/>
            <p14:sldId id="359"/>
            <p14:sldId id="350"/>
            <p14:sldId id="346"/>
            <p14:sldId id="360"/>
            <p14:sldId id="353"/>
          </p14:sldIdLst>
        </p14:section>
        <p14:section name="Summary" id="{87715A38-DCE0-BD48-AD11-F688690BD527}">
          <p14:sldIdLst>
            <p14:sldId id="352"/>
            <p14:sldId id="31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B291F"/>
    <a:srgbClr val="4E3629"/>
    <a:srgbClr val="517B38"/>
    <a:srgbClr val="6BA342"/>
    <a:srgbClr val="361E0E"/>
    <a:srgbClr val="00A49E"/>
    <a:srgbClr val="9681B7"/>
    <a:srgbClr val="96818F"/>
    <a:srgbClr val="EE9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90" autoAdjust="0"/>
    <p:restoredTop sz="88483" autoAdjust="0"/>
  </p:normalViewPr>
  <p:slideViewPr>
    <p:cSldViewPr snapToGrid="0" snapToObjects="1">
      <p:cViewPr varScale="1">
        <p:scale>
          <a:sx n="104" d="100"/>
          <a:sy n="104" d="100"/>
        </p:scale>
        <p:origin x="-93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81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handoutMaster" Target="handoutMasters/handoutMaster1.xml"/><Relationship Id="rId48" Type="http://schemas.openxmlformats.org/officeDocument/2006/relationships/printerSettings" Target="printerSettings/printerSettings1.bin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9650F9-9A3E-EC42-ACF5-9A50B944BD6F}" type="datetimeFigureOut">
              <a:rPr lang="en-US" smtClean="0"/>
              <a:t>7/2/14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BF9BF9-C0C0-8F4D-A9F4-3E1CDA3BC3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2400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2F3386-1435-B645-8E2D-EAE70419FE1C}" type="datetimeFigureOut">
              <a:rPr lang="en-US" smtClean="0"/>
              <a:t>7/2/14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BD989-EB36-C14F-BA7F-4739F7F25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366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F5CE9FC-498F-9E42-95E9-AE29A94F08B2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165273"/>
            <a:ext cx="9144000" cy="692727"/>
          </a:xfrm>
          <a:prstGeom prst="rect">
            <a:avLst/>
          </a:prstGeom>
          <a:solidFill>
            <a:srgbClr val="3B291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8403" y="500304"/>
            <a:ext cx="369793" cy="369793"/>
          </a:xfrm>
          <a:prstGeom prst="rect">
            <a:avLst/>
          </a:prstGeom>
        </p:spPr>
      </p:pic>
      <p:pic>
        <p:nvPicPr>
          <p:cNvPr id="10" name="Picture 9" descr="Tre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021" y="0"/>
            <a:ext cx="4735979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616073" y="1835589"/>
            <a:ext cx="7898954" cy="1812775"/>
          </a:xfr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4400" spc="-100">
                <a:solidFill>
                  <a:schemeClr val="bg2"/>
                </a:solidFill>
                <a:effectLst/>
              </a:defRPr>
            </a:lvl1pPr>
          </a:lstStyle>
          <a:p>
            <a:pPr lvl="0"/>
            <a:r>
              <a:rPr lang="en-US" dirty="0" smtClean="0"/>
              <a:t>Insert Title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8403" y="4269919"/>
            <a:ext cx="7898954" cy="468106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 spc="-20" baseline="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Job Title, 10gen</a:t>
            </a:r>
          </a:p>
        </p:txBody>
      </p:sp>
      <p:sp>
        <p:nvSpPr>
          <p:cNvPr id="9" name="Text Placeholder 8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28403" y="3857283"/>
            <a:ext cx="7898954" cy="383348"/>
          </a:xfrm>
          <a:prstGeom prst="rect">
            <a:avLst/>
          </a:prstGeom>
        </p:spPr>
        <p:txBody>
          <a:bodyPr tIns="0" bIns="0" anchor="b" anchorCtr="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000" b="0" i="0" spc="-50" baseline="0">
                <a:solidFill>
                  <a:schemeClr val="bg1"/>
                </a:solidFill>
                <a:effectLst/>
              </a:defRPr>
            </a:lvl1pPr>
          </a:lstStyle>
          <a:p>
            <a:pPr>
              <a:lnSpc>
                <a:spcPts val="1840"/>
              </a:lnSpc>
            </a:pPr>
            <a:r>
              <a:rPr lang="en-US" dirty="0" smtClean="0"/>
              <a:t>Speaker Name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59" y="536115"/>
            <a:ext cx="7348498" cy="298170"/>
          </a:xfrm>
        </p:spPr>
        <p:txBody>
          <a:bodyPr anchor="b" anchorCtr="0"/>
          <a:lstStyle>
            <a:lvl1pPr marL="0" indent="0">
              <a:buNone/>
              <a:defRPr sz="2200" spc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#</a:t>
            </a:r>
            <a:r>
              <a:rPr lang="en-US" dirty="0" err="1" smtClean="0"/>
              <a:t>ConferenceHashTag</a:t>
            </a:r>
            <a:endParaRPr lang="en-US" dirty="0"/>
          </a:p>
        </p:txBody>
      </p:sp>
      <p:pic>
        <p:nvPicPr>
          <p:cNvPr id="11" name="Picture 10" descr="mdb_world_logo_new_white.eps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55" y="6231040"/>
            <a:ext cx="974514" cy="56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55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190116" y="6356350"/>
            <a:ext cx="4337241" cy="365125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 dirty="0" smtClean="0"/>
              <a:t>Talk Title (abbreviated if necessary), Speaker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9144000" cy="6171046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403" y="2998061"/>
            <a:ext cx="7898954" cy="174665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6165273"/>
            <a:ext cx="9144000" cy="692727"/>
          </a:xfrm>
          <a:prstGeom prst="rect">
            <a:avLst/>
          </a:prstGeom>
          <a:solidFill>
            <a:srgbClr val="3B291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mdb_world_logo_new_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55" y="6231040"/>
            <a:ext cx="974514" cy="56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753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8" name="Title Placeholder 17"/>
          <p:cNvSpPr>
            <a:spLocks noGrp="1"/>
          </p:cNvSpPr>
          <p:nvPr>
            <p:ph type="title"/>
          </p:nvPr>
        </p:nvSpPr>
        <p:spPr>
          <a:xfrm>
            <a:off x="457200" y="9275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325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165273"/>
            <a:ext cx="9144000" cy="692727"/>
          </a:xfrm>
          <a:prstGeom prst="rect">
            <a:avLst/>
          </a:prstGeom>
          <a:solidFill>
            <a:srgbClr val="3B291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re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021" y="0"/>
            <a:ext cx="473597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6857" y="1835588"/>
            <a:ext cx="7898954" cy="1812776"/>
          </a:xfr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4400" spc="-10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en-US" dirty="0" smtClean="0"/>
              <a:t>Insert Section Title Here</a:t>
            </a:r>
            <a:endParaRPr lang="en-US" dirty="0"/>
          </a:p>
        </p:txBody>
      </p:sp>
      <p:pic>
        <p:nvPicPr>
          <p:cNvPr id="9" name="Picture 8" descr="mdb_world_logo_new_white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55" y="6231040"/>
            <a:ext cx="974514" cy="56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651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de Demo">
    <p:bg>
      <p:bgPr>
        <a:solidFill>
          <a:schemeClr val="bg1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1405505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628403" y="1652084"/>
            <a:ext cx="7887195" cy="4452399"/>
          </a:xfrm>
          <a:prstGeom prst="rect">
            <a:avLst/>
          </a:prstGeom>
        </p:spPr>
        <p:txBody>
          <a:bodyPr lIns="0" tIns="45720" rIns="0" bIns="0" anchor="t" anchorCtr="0"/>
          <a:lstStyle>
            <a:lvl1pPr marL="0" marR="0" indent="0" algn="l" defTabSz="457200" rtl="0" eaLnBrk="1" fontAlgn="auto" latinLnBrk="0" hangingPunct="1">
              <a:lnSpc>
                <a:spcPct val="90000"/>
              </a:lnSpc>
              <a:spcBef>
                <a:spcPts val="1272"/>
              </a:spcBef>
              <a:spcAft>
                <a:spcPts val="0"/>
              </a:spcAft>
              <a:buClr>
                <a:srgbClr val="0075BF"/>
              </a:buClr>
              <a:buSzPct val="85000"/>
              <a:buFont typeface="Arial"/>
              <a:buNone/>
              <a:tabLst/>
              <a:defRPr sz="1800" b="1" i="0" spc="50" baseline="0">
                <a:solidFill>
                  <a:schemeClr val="bg1"/>
                </a:solidFill>
                <a:latin typeface="Source Code Pro Semibold"/>
                <a:cs typeface="Lucida Console"/>
              </a:defRPr>
            </a:lvl1pPr>
            <a:lvl2pPr marL="457200" marR="0" indent="0" algn="l" defTabSz="457200" rtl="0" eaLnBrk="1" fontAlgn="auto" latinLnBrk="0" hangingPunct="1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lvl2pPr>
          </a:lstStyle>
          <a:p>
            <a:pPr lvl="0"/>
            <a:r>
              <a:rPr lang="en-US" dirty="0" smtClean="0"/>
              <a:t>Insert code here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8403" y="336141"/>
            <a:ext cx="7898954" cy="85168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defRPr sz="3600" baseline="0">
                <a:solidFill>
                  <a:srgbClr val="6BA342"/>
                </a:solidFill>
              </a:defRPr>
            </a:lvl1pPr>
          </a:lstStyle>
          <a:p>
            <a:r>
              <a:rPr lang="en-US" dirty="0" smtClean="0"/>
              <a:t>Insert header here (2 lines max)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403" y="6356350"/>
            <a:ext cx="43372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1">
                <a:solidFill>
                  <a:schemeClr val="tx1">
                    <a:tint val="75000"/>
                  </a:schemeClr>
                </a:solidFill>
                <a:latin typeface="PT Sans"/>
                <a:cs typeface="PT Sans"/>
              </a:defRPr>
            </a:lvl1pPr>
          </a:lstStyle>
          <a:p>
            <a:r>
              <a:rPr lang="en-US" dirty="0" smtClean="0"/>
              <a:t>Talk Title (abbreviated if necessary), Speaker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832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165273"/>
            <a:ext cx="9144000" cy="692727"/>
          </a:xfrm>
          <a:prstGeom prst="rect">
            <a:avLst/>
          </a:prstGeom>
          <a:solidFill>
            <a:srgbClr val="3B291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628403" y="336141"/>
            <a:ext cx="7898954" cy="85168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sz="3600">
                <a:solidFill>
                  <a:srgbClr val="6BA34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28650" y="1503680"/>
            <a:ext cx="7899400" cy="43710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6356350"/>
            <a:ext cx="43372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1">
                <a:solidFill>
                  <a:schemeClr val="tx1">
                    <a:tint val="75000"/>
                  </a:schemeClr>
                </a:solidFill>
                <a:latin typeface="PT Sans"/>
                <a:cs typeface="PT Sans"/>
              </a:defRPr>
            </a:lvl1pPr>
          </a:lstStyle>
          <a:p>
            <a:r>
              <a:rPr lang="en-US" dirty="0" smtClean="0"/>
              <a:t>Talk Title (abbreviated if necessary), Speaker</a:t>
            </a:r>
            <a:endParaRPr lang="en-US" dirty="0"/>
          </a:p>
        </p:txBody>
      </p:sp>
      <p:pic>
        <p:nvPicPr>
          <p:cNvPr id="10" name="Picture 9" descr="mdb_world_logo_new_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55" y="6231040"/>
            <a:ext cx="974514" cy="56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58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Para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628403" y="336141"/>
            <a:ext cx="7898954" cy="85168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>
                <a:solidFill>
                  <a:srgbClr val="6BA34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28650" y="1503680"/>
            <a:ext cx="7899400" cy="4371094"/>
          </a:xfrm>
        </p:spPr>
        <p:txBody>
          <a:bodyPr/>
          <a:lstStyle>
            <a:lvl1pPr marL="0" indent="0">
              <a:lnSpc>
                <a:spcPts val="3440"/>
              </a:lnSpc>
              <a:spcBef>
                <a:spcPts val="0"/>
              </a:spcBef>
              <a:spcAft>
                <a:spcPts val="1400"/>
              </a:spcAft>
              <a:buNone/>
              <a:defRPr sz="2800" spc="-90" baseline="0"/>
            </a:lvl1pPr>
          </a:lstStyle>
          <a:p>
            <a:pPr lvl="0"/>
            <a:r>
              <a:rPr lang="en-US" dirty="0" smtClean="0"/>
              <a:t>Insert text here. </a:t>
            </a: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pPr lvl="0"/>
            <a:r>
              <a:rPr lang="en-US" dirty="0" err="1" smtClean="0"/>
              <a:t>Sed</a:t>
            </a:r>
            <a:r>
              <a:rPr lang="en-US" dirty="0" smtClean="0"/>
              <a:t> dolor ante, </a:t>
            </a:r>
            <a:r>
              <a:rPr lang="en-US" dirty="0" err="1" smtClean="0"/>
              <a:t>tincidunt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, </a:t>
            </a:r>
            <a:r>
              <a:rPr lang="en-US" dirty="0" err="1" smtClean="0"/>
              <a:t>portitor</a:t>
            </a:r>
            <a:r>
              <a:rPr lang="en-US" dirty="0" smtClean="0"/>
              <a:t> id </a:t>
            </a:r>
            <a:r>
              <a:rPr lang="en-US" dirty="0" err="1" smtClean="0"/>
              <a:t>libero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non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auge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165273"/>
            <a:ext cx="9144000" cy="692727"/>
          </a:xfrm>
          <a:prstGeom prst="rect">
            <a:avLst/>
          </a:prstGeom>
          <a:solidFill>
            <a:srgbClr val="3B291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6356350"/>
            <a:ext cx="43372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1">
                <a:solidFill>
                  <a:schemeClr val="tx1">
                    <a:tint val="75000"/>
                  </a:schemeClr>
                </a:solidFill>
                <a:latin typeface="PT Sans"/>
                <a:cs typeface="PT Sans"/>
              </a:defRPr>
            </a:lvl1pPr>
          </a:lstStyle>
          <a:p>
            <a:pPr algn="l"/>
            <a:r>
              <a:rPr lang="en-US" dirty="0" smtClean="0"/>
              <a:t>Talk Title (abbreviated if necessary), Speaker</a:t>
            </a:r>
            <a:endParaRPr lang="en-US" dirty="0"/>
          </a:p>
        </p:txBody>
      </p:sp>
      <p:pic>
        <p:nvPicPr>
          <p:cNvPr id="11" name="Picture 10" descr="mdb_world_logo_new_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55" y="6231040"/>
            <a:ext cx="974514" cy="56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06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+ Caption (no head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628650" y="1344756"/>
            <a:ext cx="7899400" cy="4286885"/>
          </a:xfrm>
          <a:solidFill>
            <a:schemeClr val="bg2">
              <a:alpha val="23000"/>
            </a:schemeClr>
          </a:solidFill>
          <a:ln w="76200" cmpd="sng">
            <a:noFill/>
          </a:ln>
          <a:effectLst/>
        </p:spPr>
        <p:txBody>
          <a:bodyPr>
            <a:sp3d/>
          </a:bodyPr>
          <a:lstStyle>
            <a:lvl1pPr marL="0" indent="0">
              <a:buNone/>
              <a:defRPr baseline="0">
                <a:effectLst/>
              </a:defRPr>
            </a:lvl1pPr>
          </a:lstStyle>
          <a:p>
            <a:pPr lvl="0"/>
            <a:r>
              <a:rPr lang="en-US" dirty="0" smtClean="0"/>
              <a:t>Insert Picture/Table/Chart Here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165273"/>
            <a:ext cx="9144000" cy="692727"/>
          </a:xfrm>
          <a:prstGeom prst="rect">
            <a:avLst/>
          </a:prstGeom>
          <a:solidFill>
            <a:srgbClr val="3B291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6356350"/>
            <a:ext cx="43372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1">
                <a:solidFill>
                  <a:schemeClr val="tx1">
                    <a:tint val="75000"/>
                  </a:schemeClr>
                </a:solidFill>
                <a:latin typeface="PT Sans"/>
                <a:cs typeface="PT Sans"/>
              </a:defRPr>
            </a:lvl1pPr>
          </a:lstStyle>
          <a:p>
            <a:pPr algn="l"/>
            <a:r>
              <a:rPr lang="en-US" dirty="0" smtClean="0"/>
              <a:t>Talk Title (abbreviated if necessary), Speaker</a:t>
            </a:r>
            <a:endParaRPr lang="en-US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628403" y="336141"/>
            <a:ext cx="7898954" cy="85168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>
              <a:defRPr sz="3600">
                <a:solidFill>
                  <a:srgbClr val="6BA34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9" name="Picture 8" descr="mdb_world_logo_new_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55" y="6231040"/>
            <a:ext cx="974514" cy="56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823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6165273"/>
            <a:ext cx="9144000" cy="692727"/>
          </a:xfrm>
          <a:prstGeom prst="rect">
            <a:avLst/>
          </a:prstGeom>
          <a:solidFill>
            <a:srgbClr val="3B291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6356350"/>
            <a:ext cx="43372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1">
                <a:solidFill>
                  <a:schemeClr val="tx1">
                    <a:tint val="75000"/>
                  </a:schemeClr>
                </a:solidFill>
                <a:latin typeface="PT Sans"/>
                <a:cs typeface="PT Sans"/>
              </a:defRPr>
            </a:lvl1pPr>
          </a:lstStyle>
          <a:p>
            <a:pPr algn="l"/>
            <a:r>
              <a:rPr lang="en-US" dirty="0" smtClean="0"/>
              <a:t>Talk Title (abbreviated if necessary), Speaker</a:t>
            </a:r>
            <a:endParaRPr lang="en-US" dirty="0"/>
          </a:p>
        </p:txBody>
      </p:sp>
      <p:pic>
        <p:nvPicPr>
          <p:cNvPr id="9" name="Picture 8" descr="mdb_world_logo_new_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55" y="6231040"/>
            <a:ext cx="974514" cy="56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456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w/ Lead-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1867624"/>
            <a:ext cx="7899400" cy="537881"/>
          </a:xfrm>
        </p:spPr>
        <p:txBody>
          <a:bodyPr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800" i="0" spc="-100"/>
            </a:lvl1pPr>
          </a:lstStyle>
          <a:p>
            <a:pPr lvl="0"/>
            <a:r>
              <a:rPr lang="en-US" dirty="0" smtClean="0"/>
              <a:t>XYZ is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28650" y="2572914"/>
            <a:ext cx="7899400" cy="971206"/>
          </a:xfrm>
        </p:spPr>
        <p:txBody>
          <a:bodyPr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5400" b="1" i="0" baseline="0">
                <a:solidFill>
                  <a:srgbClr val="6BA342"/>
                </a:solidFill>
                <a:effectLst/>
              </a:defRPr>
            </a:lvl1pPr>
          </a:lstStyle>
          <a:p>
            <a:pPr lvl="0"/>
            <a:r>
              <a:rPr lang="en-US" dirty="0" smtClean="0"/>
              <a:t>Insert text here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6165273"/>
            <a:ext cx="9144000" cy="692727"/>
          </a:xfrm>
          <a:prstGeom prst="rect">
            <a:avLst/>
          </a:prstGeom>
          <a:solidFill>
            <a:srgbClr val="3B291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6356350"/>
            <a:ext cx="43372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1">
                <a:solidFill>
                  <a:schemeClr val="tx1">
                    <a:tint val="75000"/>
                  </a:schemeClr>
                </a:solidFill>
                <a:latin typeface="PT Sans"/>
                <a:cs typeface="PT Sans"/>
              </a:defRPr>
            </a:lvl1pPr>
          </a:lstStyle>
          <a:p>
            <a:pPr algn="l"/>
            <a:r>
              <a:rPr lang="en-US" dirty="0" smtClean="0"/>
              <a:t>Talk Title (abbreviated if necessary), Speaker</a:t>
            </a:r>
            <a:endParaRPr lang="en-US" dirty="0"/>
          </a:p>
        </p:txBody>
      </p:sp>
      <p:pic>
        <p:nvPicPr>
          <p:cNvPr id="8" name="Picture 7" descr="mdb_world_logo_new_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55" y="6231040"/>
            <a:ext cx="974514" cy="56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444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628650" y="4471035"/>
            <a:ext cx="7899400" cy="822325"/>
          </a:xfrm>
        </p:spPr>
        <p:txBody>
          <a:bodyPr/>
          <a:lstStyle>
            <a:lvl1pPr marL="0" indent="0">
              <a:buNone/>
              <a:defRPr sz="2200" i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-Speaker, Position (if applicable), Company (if applicable)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28650" y="721360"/>
            <a:ext cx="7899400" cy="3535680"/>
          </a:xfrm>
        </p:spPr>
        <p:txBody>
          <a:bodyPr anchor="t" anchorCtr="0"/>
          <a:lstStyle>
            <a:lvl1pPr marL="0" indent="0">
              <a:lnSpc>
                <a:spcPts val="3440"/>
              </a:lnSpc>
              <a:spcBef>
                <a:spcPts val="0"/>
              </a:spcBef>
              <a:spcAft>
                <a:spcPts val="1400"/>
              </a:spcAft>
              <a:buNone/>
              <a:defRPr sz="2800" spc="-90" baseline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Insert text here. </a:t>
            </a: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dolor ante, </a:t>
            </a:r>
            <a:r>
              <a:rPr lang="en-US" dirty="0" err="1" smtClean="0"/>
              <a:t>tincidunt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 </a:t>
            </a:r>
            <a:r>
              <a:rPr lang="en-US" dirty="0" err="1" smtClean="0"/>
              <a:t>fringilla</a:t>
            </a:r>
            <a:r>
              <a:rPr lang="en-US" dirty="0" smtClean="0"/>
              <a:t>, </a:t>
            </a:r>
            <a:r>
              <a:rPr lang="en-US" dirty="0" err="1" smtClean="0"/>
              <a:t>portitor</a:t>
            </a:r>
            <a:r>
              <a:rPr lang="en-US" dirty="0" smtClean="0"/>
              <a:t> id </a:t>
            </a:r>
            <a:r>
              <a:rPr lang="en-US" dirty="0" err="1" smtClean="0"/>
              <a:t>libero</a:t>
            </a:r>
            <a:r>
              <a:rPr lang="en-US" dirty="0" smtClean="0"/>
              <a:t>. </a:t>
            </a:r>
            <a:r>
              <a:rPr lang="en-US" dirty="0" err="1" smtClean="0"/>
              <a:t>Fusce</a:t>
            </a:r>
            <a:r>
              <a:rPr lang="en-US" dirty="0" smtClean="0"/>
              <a:t> non </a:t>
            </a:r>
            <a:r>
              <a:rPr lang="en-US" dirty="0" err="1" smtClean="0"/>
              <a:t>lectus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auge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6165273"/>
            <a:ext cx="9144000" cy="692727"/>
          </a:xfrm>
          <a:prstGeom prst="rect">
            <a:avLst/>
          </a:prstGeom>
          <a:solidFill>
            <a:srgbClr val="3B291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6356350"/>
            <a:ext cx="43372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1">
                <a:solidFill>
                  <a:schemeClr val="tx1">
                    <a:tint val="75000"/>
                  </a:schemeClr>
                </a:solidFill>
                <a:latin typeface="PT Sans"/>
                <a:cs typeface="PT Sans"/>
              </a:defRPr>
            </a:lvl1pPr>
          </a:lstStyle>
          <a:p>
            <a:pPr algn="l"/>
            <a:r>
              <a:rPr lang="en-US" dirty="0" smtClean="0"/>
              <a:t>Talk Title (abbreviated if necessary), Speaker</a:t>
            </a:r>
            <a:endParaRPr lang="en-US" dirty="0"/>
          </a:p>
        </p:txBody>
      </p:sp>
      <p:pic>
        <p:nvPicPr>
          <p:cNvPr id="13" name="Picture 12" descr="mdb_world_logo_new_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55" y="6231040"/>
            <a:ext cx="974514" cy="56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529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403" y="336141"/>
            <a:ext cx="7898954" cy="85168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 smtClean="0"/>
              <a:t>Insert header here (2 lines max)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628402" y="1509059"/>
            <a:ext cx="7898955" cy="453464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First level </a:t>
            </a:r>
          </a:p>
          <a:p>
            <a:pPr lvl="1"/>
            <a:r>
              <a:rPr lang="en-US" dirty="0" smtClean="0"/>
              <a:t>Second great level (USE NO MORE THAN 2 LEVELS!)</a:t>
            </a:r>
          </a:p>
        </p:txBody>
      </p:sp>
    </p:spTree>
    <p:extLst>
      <p:ext uri="{BB962C8B-B14F-4D97-AF65-F5344CB8AC3E}">
        <p14:creationId xmlns:p14="http://schemas.microsoft.com/office/powerpoint/2010/main" val="3047484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6" r:id="rId3"/>
    <p:sldLayoutId id="2147483650" r:id="rId4"/>
    <p:sldLayoutId id="2147483666" r:id="rId5"/>
    <p:sldLayoutId id="2147483670" r:id="rId6"/>
    <p:sldLayoutId id="2147483671" r:id="rId7"/>
    <p:sldLayoutId id="2147483672" r:id="rId8"/>
    <p:sldLayoutId id="2147483668" r:id="rId9"/>
    <p:sldLayoutId id="2147483677" r:id="rId10"/>
    <p:sldLayoutId id="2147483678" r:id="rId11"/>
  </p:sldLayoutIdLs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3600" b="1" i="0" kern="1200" cap="none" baseline="0">
          <a:solidFill>
            <a:schemeClr val="accent1"/>
          </a:solidFill>
          <a:latin typeface="PT Sans"/>
          <a:ea typeface="+mj-ea"/>
          <a:cs typeface="PT Sans"/>
        </a:defRPr>
      </a:lvl1pPr>
    </p:titleStyle>
    <p:bodyStyle>
      <a:lvl1pPr marL="256032" indent="-256032" algn="l" defTabSz="457200" rtl="0" eaLnBrk="1" latinLnBrk="0" hangingPunct="1">
        <a:lnSpc>
          <a:spcPts val="3540"/>
        </a:lnSpc>
        <a:spcBef>
          <a:spcPts val="1272"/>
        </a:spcBef>
        <a:buClr>
          <a:srgbClr val="6BA342"/>
        </a:buClr>
        <a:buSzPct val="85000"/>
        <a:buFont typeface="Arial"/>
        <a:buChar char="•"/>
        <a:defRPr sz="3000" kern="1200" spc="-100" baseline="0">
          <a:ln w="1905">
            <a:noFill/>
          </a:ln>
          <a:solidFill>
            <a:srgbClr val="625F5E"/>
          </a:solidFill>
          <a:latin typeface="PT Sans"/>
          <a:ea typeface="+mn-ea"/>
          <a:cs typeface="PT Sans"/>
        </a:defRPr>
      </a:lvl1pPr>
      <a:lvl2pPr marL="740664" indent="-256032" algn="l" defTabSz="457200" rtl="0" eaLnBrk="1" latinLnBrk="0" hangingPunct="1">
        <a:spcBef>
          <a:spcPts val="200"/>
        </a:spcBef>
        <a:buClr>
          <a:srgbClr val="6BA342"/>
        </a:buClr>
        <a:buSzPct val="90000"/>
        <a:buFont typeface="Arial"/>
        <a:buChar char="–"/>
        <a:defRPr sz="2400" kern="1200" spc="-100" baseline="0">
          <a:solidFill>
            <a:srgbClr val="625F5E"/>
          </a:solidFill>
          <a:latin typeface="PT Sans"/>
          <a:ea typeface="+mn-ea"/>
          <a:cs typeface="PT San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en.wikipedia.org/wiki/Data_point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Solutions Architect, MongoDB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Jay Runkel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jayrunkel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6073" y="1835589"/>
            <a:ext cx="8150696" cy="1812775"/>
          </a:xfrm>
        </p:spPr>
        <p:txBody>
          <a:bodyPr>
            <a:normAutofit/>
          </a:bodyPr>
          <a:lstStyle/>
          <a:p>
            <a:r>
              <a:rPr lang="en-US" dirty="0" smtClean="0"/>
              <a:t>Time Series Data – Part 1</a:t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Schema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48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Data Schema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04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Similarities between MongoDB and Olympic </a:t>
            </a:r>
            <a:r>
              <a:rPr lang="en-US" dirty="0"/>
              <a:t>w</a:t>
            </a:r>
            <a:r>
              <a:rPr lang="en-US" dirty="0" smtClean="0"/>
              <a:t>eight </a:t>
            </a:r>
            <a:r>
              <a:rPr lang="en-US" dirty="0"/>
              <a:t>l</a:t>
            </a:r>
            <a:r>
              <a:rPr lang="en-US" dirty="0" smtClean="0"/>
              <a:t>ifting</a:t>
            </a:r>
          </a:p>
          <a:p>
            <a:pPr marL="457200" indent="-457200">
              <a:buFont typeface="Arial"/>
              <a:buChar char="•"/>
            </a:pPr>
            <a:r>
              <a:rPr lang="en-US" dirty="0"/>
              <a:t>What is time series data?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Schema design considerations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Analysis of alternative schemas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514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get started…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70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436" y="0"/>
            <a:ext cx="4666701" cy="618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419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Lifting heavy things requires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Technique</a:t>
            </a:r>
          </a:p>
          <a:p>
            <a:r>
              <a:rPr lang="en-US" dirty="0" smtClean="0"/>
              <a:t>Planning</a:t>
            </a:r>
          </a:p>
          <a:p>
            <a:r>
              <a:rPr lang="en-US" dirty="0" smtClean="0"/>
              <a:t>Practice</a:t>
            </a:r>
          </a:p>
          <a:p>
            <a:r>
              <a:rPr lang="en-US" dirty="0" smtClean="0"/>
              <a:t>Analysis</a:t>
            </a:r>
          </a:p>
          <a:p>
            <a:r>
              <a:rPr lang="en-US" dirty="0" smtClean="0"/>
              <a:t>Tuning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7222" y="3470108"/>
            <a:ext cx="5088452" cy="192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147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Without planning…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6" y="0"/>
            <a:ext cx="9126164" cy="608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612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76" y="87586"/>
            <a:ext cx="8302693" cy="6060966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893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28650" y="2224690"/>
            <a:ext cx="7899400" cy="3650084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sz="4800" i="1" dirty="0" smtClean="0"/>
              <a:t>Tailor your schema to your application workload</a:t>
            </a:r>
            <a:endParaRPr lang="en-US" sz="4800" i="1" dirty="0"/>
          </a:p>
        </p:txBody>
      </p:sp>
    </p:spTree>
    <p:extLst>
      <p:ext uri="{BB962C8B-B14F-4D97-AF65-F5344CB8AC3E}">
        <p14:creationId xmlns:p14="http://schemas.microsoft.com/office/powerpoint/2010/main" val="2367659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28650" y="1503680"/>
            <a:ext cx="7899400" cy="2456141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b="1" dirty="0"/>
              <a:t>time series</a:t>
            </a:r>
            <a:r>
              <a:rPr lang="en-US" dirty="0"/>
              <a:t> is a sequence of </a:t>
            </a:r>
            <a:r>
              <a:rPr lang="en-US" dirty="0">
                <a:hlinkClick r:id="rId2" tooltip="Data point"/>
              </a:rPr>
              <a:t>data points</a:t>
            </a:r>
            <a:r>
              <a:rPr lang="en-US" dirty="0"/>
              <a:t>, measured typically at successive points in time spaced at uniform time intervals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Wikipedia</a:t>
            </a:r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578950" y="4205371"/>
            <a:ext cx="7715712" cy="881477"/>
            <a:chOff x="313666" y="4144487"/>
            <a:chExt cx="7715712" cy="881477"/>
          </a:xfrm>
        </p:grpSpPr>
        <p:cxnSp>
          <p:nvCxnSpPr>
            <p:cNvPr id="5" name="Straight Arrow Connector 4"/>
            <p:cNvCxnSpPr/>
            <p:nvPr/>
          </p:nvCxnSpPr>
          <p:spPr>
            <a:xfrm flipV="1">
              <a:off x="764703" y="4533311"/>
              <a:ext cx="7264675" cy="54619"/>
            </a:xfrm>
            <a:prstGeom prst="straightConnector1">
              <a:avLst/>
            </a:prstGeom>
            <a:ln w="31750">
              <a:solidFill>
                <a:srgbClr val="3366FF"/>
              </a:solidFill>
              <a:tailEnd type="arrow"/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flipV="1">
              <a:off x="996845" y="449212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V="1">
              <a:off x="1494999" y="449212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V="1">
              <a:off x="1993153" y="449212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V="1">
              <a:off x="2491307" y="449212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2989461" y="449212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3487615" y="449212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3985769" y="449212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V="1">
              <a:off x="4483923" y="449212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V="1">
              <a:off x="4982077" y="4478465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5480231" y="446481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V="1">
              <a:off x="5978385" y="446481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476539" y="446481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V="1">
              <a:off x="6974697" y="4464810"/>
              <a:ext cx="0" cy="150199"/>
            </a:xfrm>
            <a:prstGeom prst="line">
              <a:avLst/>
            </a:prstGeom>
            <a:ln w="31750">
              <a:solidFill>
                <a:srgbClr val="3366FF"/>
              </a:solidFill>
            </a:ln>
            <a:effectLst>
              <a:innerShdw blurRad="63500" dist="50800" dir="13500000">
                <a:srgbClr val="000000">
                  <a:alpha val="50000"/>
                </a:srgbClr>
              </a:inn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841610" y="4656632"/>
              <a:ext cx="3104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837918" y="4656632"/>
              <a:ext cx="3104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834226" y="4656632"/>
              <a:ext cx="3104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830534" y="4656632"/>
              <a:ext cx="3104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6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826842" y="4656632"/>
              <a:ext cx="3104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823150" y="4656632"/>
              <a:ext cx="4362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756561" y="4656632"/>
              <a:ext cx="4362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12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13666" y="4144487"/>
              <a:ext cx="6294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time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30155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Data is Everywhere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4419"/>
            <a:ext cx="9144000" cy="493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101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Mission Today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050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400" dirty="0" smtClean="0"/>
              <a:t>Free hosted service for monitoring MongoDB systems</a:t>
            </a:r>
          </a:p>
          <a:p>
            <a:pPr lvl="1">
              <a:defRPr/>
            </a:pPr>
            <a:r>
              <a:rPr lang="en-US" sz="2000" dirty="0" smtClean="0"/>
              <a:t>100+ system metrics visualized and alerted</a:t>
            </a:r>
          </a:p>
          <a:p>
            <a:pPr>
              <a:defRPr/>
            </a:pPr>
            <a:r>
              <a:rPr lang="en-US" sz="2400" dirty="0" smtClean="0"/>
              <a:t>25,000+ MongoDB systems submitting data every 60 seconds</a:t>
            </a:r>
          </a:p>
          <a:p>
            <a:pPr>
              <a:defRPr/>
            </a:pPr>
            <a:r>
              <a:rPr lang="en-US" sz="2400" dirty="0" smtClean="0"/>
              <a:t>90% updates, 10% reads</a:t>
            </a:r>
          </a:p>
          <a:p>
            <a:pPr>
              <a:defRPr/>
            </a:pPr>
            <a:r>
              <a:rPr lang="en-US" sz="2400" dirty="0" smtClean="0"/>
              <a:t>~75,000 updates/second</a:t>
            </a:r>
          </a:p>
          <a:p>
            <a:pPr>
              <a:defRPr/>
            </a:pPr>
            <a:r>
              <a:rPr lang="en-US" sz="2400" dirty="0" smtClean="0"/>
              <a:t>~5.4B operations/day</a:t>
            </a:r>
          </a:p>
          <a:p>
            <a:pPr>
              <a:defRPr/>
            </a:pPr>
            <a:r>
              <a:rPr lang="en-US" sz="2400" dirty="0"/>
              <a:t>8</a:t>
            </a:r>
            <a:r>
              <a:rPr lang="en-US" sz="2400" dirty="0" smtClean="0"/>
              <a:t> commodity servers</a:t>
            </a:r>
            <a:endParaRPr lang="en-US" sz="2400" dirty="0"/>
          </a:p>
          <a:p>
            <a:pPr>
              <a:defRPr/>
            </a:pPr>
            <a:endParaRPr lang="en-US" dirty="0"/>
          </a:p>
          <a:p>
            <a:pPr marL="0" indent="0">
              <a:buFont typeface="Arial" charset="0"/>
              <a:buNone/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275"/>
            <a:ext cx="8686800" cy="1143000"/>
          </a:xfrm>
        </p:spPr>
        <p:txBody>
          <a:bodyPr/>
          <a:lstStyle/>
          <a:p>
            <a:pPr>
              <a:defRPr/>
            </a:pPr>
            <a:r>
              <a:rPr lang="en-US" spc="-70" dirty="0" smtClean="0"/>
              <a:t>Example: </a:t>
            </a:r>
            <a:r>
              <a:rPr lang="en-US" spc="-70" dirty="0" err="1" smtClean="0"/>
              <a:t>MongoDB</a:t>
            </a:r>
            <a:r>
              <a:rPr lang="en-US" spc="-70" dirty="0" smtClean="0"/>
              <a:t> Monitoring Service</a:t>
            </a:r>
            <a:endParaRPr lang="en-US" spc="-70" dirty="0"/>
          </a:p>
        </p:txBody>
      </p:sp>
      <p:pic>
        <p:nvPicPr>
          <p:cNvPr id="6" name="Picture 5" descr="MMS_on_Devices_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833" y="2787952"/>
            <a:ext cx="5160139" cy="303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157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Series Data is Everywhere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290" y="1315666"/>
            <a:ext cx="3041411" cy="1865845"/>
          </a:xfrm>
          <a:prstGeom prst="rect">
            <a:avLst/>
          </a:prstGeom>
        </p:spPr>
      </p:pic>
      <p:pic>
        <p:nvPicPr>
          <p:cNvPr id="5" name="Picture 4" descr="Screen Shot 2014-04-09 at 11.01.5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0169" y="1315666"/>
            <a:ext cx="3080770" cy="17585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403" y="3497369"/>
            <a:ext cx="3050940" cy="20975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7688" y="3497370"/>
            <a:ext cx="3080771" cy="2178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155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 Requirements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459810" y="1503680"/>
            <a:ext cx="4003454" cy="4371094"/>
          </a:xfrm>
        </p:spPr>
        <p:txBody>
          <a:bodyPr numCol="1"/>
          <a:lstStyle/>
          <a:p>
            <a:r>
              <a:rPr lang="en-US" dirty="0" smtClean="0"/>
              <a:t>Event Resolution</a:t>
            </a:r>
          </a:p>
          <a:p>
            <a:r>
              <a:rPr lang="en-US" dirty="0" smtClean="0"/>
              <a:t>Analysis</a:t>
            </a:r>
          </a:p>
          <a:p>
            <a:pPr lvl="1"/>
            <a:r>
              <a:rPr lang="en-US" dirty="0" smtClean="0"/>
              <a:t>Dashboards</a:t>
            </a:r>
          </a:p>
          <a:p>
            <a:pPr lvl="1"/>
            <a:r>
              <a:rPr lang="en-US" dirty="0" smtClean="0"/>
              <a:t>Analytics</a:t>
            </a:r>
          </a:p>
          <a:p>
            <a:pPr lvl="1"/>
            <a:r>
              <a:rPr lang="en-US" dirty="0" smtClean="0"/>
              <a:t>Reporting</a:t>
            </a:r>
          </a:p>
          <a:p>
            <a:pPr lvl="1"/>
            <a:endParaRPr lang="en-US" dirty="0"/>
          </a:p>
          <a:p>
            <a:r>
              <a:rPr lang="en-US" dirty="0" smtClean="0"/>
              <a:t>Data Retention Policies</a:t>
            </a:r>
          </a:p>
          <a:p>
            <a:r>
              <a:rPr lang="en-US" dirty="0" smtClean="0"/>
              <a:t>Event and Query Volumes</a:t>
            </a:r>
            <a:endParaRPr lang="en-US" dirty="0"/>
          </a:p>
          <a:p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582356" y="1424086"/>
            <a:ext cx="2525267" cy="1159820"/>
          </a:xfrm>
          <a:prstGeom prst="straightConnector1">
            <a:avLst/>
          </a:prstGeom>
          <a:ln w="31750">
            <a:solidFill>
              <a:srgbClr val="3366FF"/>
            </a:solidFill>
            <a:tailEnd type="arrow"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582356" y="3457445"/>
            <a:ext cx="2525267" cy="7341"/>
          </a:xfrm>
          <a:prstGeom prst="straightConnector1">
            <a:avLst/>
          </a:prstGeom>
          <a:ln w="31750">
            <a:solidFill>
              <a:srgbClr val="3366FF"/>
            </a:solidFill>
            <a:tailEnd type="arrow"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582356" y="4279598"/>
            <a:ext cx="2525267" cy="880877"/>
          </a:xfrm>
          <a:prstGeom prst="line">
            <a:avLst/>
          </a:prstGeom>
          <a:ln w="31750">
            <a:solidFill>
              <a:srgbClr val="3366FF"/>
            </a:solidFill>
            <a:tailEnd type="arrow"/>
          </a:ln>
          <a:effectLst>
            <a:innerShdw blurRad="63500" dist="50800" dir="13500000">
              <a:srgbClr val="000000">
                <a:alpha val="50000"/>
              </a:srgbClr>
            </a:inn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6255494" y="172716"/>
            <a:ext cx="2558166" cy="1903528"/>
            <a:chOff x="6255494" y="172716"/>
            <a:chExt cx="2558166" cy="190352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55494" y="520026"/>
              <a:ext cx="2558166" cy="1556218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6518712" y="172716"/>
              <a:ext cx="16959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Schema Design</a:t>
              </a:r>
              <a:endParaRPr 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344542" y="2147352"/>
            <a:ext cx="2469118" cy="2140909"/>
            <a:chOff x="6344542" y="2147352"/>
            <a:chExt cx="2469118" cy="214090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44542" y="2510496"/>
              <a:ext cx="2469118" cy="1777765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6560997" y="2147352"/>
              <a:ext cx="2207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Aggregation Queries</a:t>
              </a:r>
              <a:endParaRPr lang="en-US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344542" y="4460214"/>
            <a:ext cx="2302784" cy="1643112"/>
            <a:chOff x="6344542" y="4460214"/>
            <a:chExt cx="2302784" cy="1643112"/>
          </a:xfrm>
        </p:grpSpPr>
        <p:pic>
          <p:nvPicPr>
            <p:cNvPr id="6" name="Picture 5" descr="Architecture---Horizontally-Scalable-Combo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4542" y="4815473"/>
              <a:ext cx="2302784" cy="1287853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6452643" y="4460214"/>
              <a:ext cx="21448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Cluster Architecture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374475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 Design Considerations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142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 Design Goal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Store Event Data</a:t>
            </a:r>
          </a:p>
          <a:p>
            <a:r>
              <a:rPr lang="en-US" dirty="0" smtClean="0"/>
              <a:t>Support Analytical Queries</a:t>
            </a:r>
          </a:p>
          <a:p>
            <a:r>
              <a:rPr lang="en-US" dirty="0" smtClean="0"/>
              <a:t>Find best compromise of:</a:t>
            </a:r>
          </a:p>
          <a:p>
            <a:pPr lvl="1"/>
            <a:r>
              <a:rPr lang="en-US" dirty="0" smtClean="0"/>
              <a:t>Memory utilization</a:t>
            </a:r>
          </a:p>
          <a:p>
            <a:pPr lvl="1"/>
            <a:r>
              <a:rPr lang="en-US" dirty="0" smtClean="0"/>
              <a:t>Write performance</a:t>
            </a:r>
          </a:p>
          <a:p>
            <a:pPr lvl="1"/>
            <a:r>
              <a:rPr lang="en-US" dirty="0" smtClean="0"/>
              <a:t>Read/Analytical Query Performance</a:t>
            </a:r>
          </a:p>
          <a:p>
            <a:pPr lvl="1"/>
            <a:endParaRPr lang="en-US" dirty="0"/>
          </a:p>
          <a:p>
            <a:r>
              <a:rPr lang="en-US" dirty="0" smtClean="0"/>
              <a:t>Accomplish with realistic amount of hardware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6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Designing For </a:t>
            </a:r>
            <a:r>
              <a:rPr lang="en-US" dirty="0" smtClean="0"/>
              <a:t>Reading, Writing, …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Document per event</a:t>
            </a:r>
          </a:p>
          <a:p>
            <a:r>
              <a:rPr lang="en-US" dirty="0"/>
              <a:t>Document per minute (average)</a:t>
            </a:r>
          </a:p>
          <a:p>
            <a:r>
              <a:rPr lang="en-US" dirty="0"/>
              <a:t>Document per minute (second)</a:t>
            </a:r>
          </a:p>
          <a:p>
            <a:r>
              <a:rPr lang="en-US" dirty="0"/>
              <a:t>Document per hour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803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Document Per Event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>
          <a:xfrm>
            <a:off x="628650" y="1416516"/>
            <a:ext cx="7899400" cy="4371094"/>
          </a:xfrm>
        </p:spPr>
        <p:txBody>
          <a:bodyPr/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 smtClean="0">
                <a:latin typeface="Consolas"/>
                <a:cs typeface="Consolas"/>
              </a:rPr>
              <a:t>segId</a:t>
            </a:r>
            <a:r>
              <a:rPr lang="en-US" sz="2000" dirty="0" smtClean="0">
                <a:latin typeface="Consolas"/>
                <a:cs typeface="Consolas"/>
              </a:rPr>
              <a:t>: “I80_mile23”</a:t>
            </a:r>
            <a:r>
              <a:rPr lang="en-US" sz="2000" dirty="0">
                <a:latin typeface="Consolas"/>
                <a:cs typeface="Consolas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smtClean="0">
                <a:latin typeface="Consolas"/>
                <a:cs typeface="Consolas"/>
              </a:rPr>
              <a:t>speed: 63,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>
                <a:latin typeface="Consolas"/>
                <a:cs typeface="Consolas"/>
              </a:rPr>
              <a:t>ts</a:t>
            </a:r>
            <a:r>
              <a:rPr lang="en-US" sz="2000" dirty="0">
                <a:latin typeface="Consolas"/>
                <a:cs typeface="Consolas"/>
              </a:rPr>
              <a:t>: </a:t>
            </a:r>
            <a:r>
              <a:rPr lang="en-US" sz="2000" dirty="0" err="1">
                <a:latin typeface="Consolas"/>
                <a:cs typeface="Consolas"/>
              </a:rPr>
              <a:t>ISODate</a:t>
            </a:r>
            <a:r>
              <a:rPr lang="en-US" sz="2000" dirty="0">
                <a:latin typeface="Consolas"/>
                <a:cs typeface="Consolas"/>
              </a:rPr>
              <a:t>("2013-10-16T22:07:38.000-0500")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 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57200" y="3195810"/>
            <a:ext cx="8229600" cy="29441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ts val="12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rgbClr val="595959"/>
                </a:solidFill>
                <a:latin typeface="Calibri"/>
                <a:ea typeface="MS PGothic" pitchFamily="34" charset="-128"/>
                <a:cs typeface="Calibri"/>
              </a:defRPr>
            </a:lvl1pPr>
            <a:lvl2pPr marL="742950" indent="-285750" algn="l" defTabSz="457200" rtl="0" eaLnBrk="1" fontAlgn="base" hangingPunct="1">
              <a:lnSpc>
                <a:spcPts val="2775"/>
              </a:lnSpc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rgbClr val="595959"/>
                </a:solidFill>
                <a:latin typeface="Calibri"/>
                <a:ea typeface="MS PGothic" pitchFamily="34" charset="-128"/>
                <a:cs typeface="Calibri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endParaRPr lang="en-US" sz="2000" dirty="0" smtClean="0">
              <a:latin typeface="+mn-lt"/>
            </a:endParaRPr>
          </a:p>
          <a:p>
            <a:pPr>
              <a:buClr>
                <a:schemeClr val="accent1"/>
              </a:buClr>
            </a:pPr>
            <a:endParaRPr lang="en-US" sz="2000" dirty="0">
              <a:latin typeface="+mn-lt"/>
            </a:endParaRPr>
          </a:p>
          <a:p>
            <a:pPr>
              <a:buClr>
                <a:schemeClr val="accent1"/>
              </a:buClr>
            </a:pPr>
            <a:r>
              <a:rPr lang="en-US" sz="2000" dirty="0" smtClean="0">
                <a:latin typeface="+mn-lt"/>
              </a:rPr>
              <a:t>Relational</a:t>
            </a:r>
            <a:r>
              <a:rPr lang="en-US" sz="2000" dirty="0">
                <a:latin typeface="+mn-lt"/>
              </a:rPr>
              <a:t>-centric approach</a:t>
            </a:r>
          </a:p>
          <a:p>
            <a:pPr>
              <a:buClr>
                <a:schemeClr val="accent1"/>
              </a:buClr>
            </a:pPr>
            <a:r>
              <a:rPr lang="en-US" sz="2000" dirty="0">
                <a:latin typeface="+mn-lt"/>
              </a:rPr>
              <a:t>Insert-driven workload</a:t>
            </a:r>
          </a:p>
          <a:p>
            <a:pPr>
              <a:buClr>
                <a:schemeClr val="accent1"/>
              </a:buClr>
            </a:pP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6665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Document Per Minute (Average)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>
          <a:xfrm>
            <a:off x="628650" y="1416516"/>
            <a:ext cx="7899400" cy="4371094"/>
          </a:xfrm>
        </p:spPr>
        <p:txBody>
          <a:bodyPr/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 smtClean="0">
                <a:latin typeface="Consolas"/>
                <a:cs typeface="Consolas"/>
              </a:rPr>
              <a:t>segId</a:t>
            </a:r>
            <a:r>
              <a:rPr lang="en-US" sz="2000" dirty="0" smtClean="0">
                <a:latin typeface="Consolas"/>
                <a:cs typeface="Consolas"/>
              </a:rPr>
              <a:t>: </a:t>
            </a:r>
            <a:r>
              <a:rPr lang="en-US" sz="2000" dirty="0">
                <a:latin typeface="Consolas"/>
                <a:cs typeface="Consolas"/>
              </a:rPr>
              <a:t>“I80_mile23”,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 smtClean="0">
                <a:latin typeface="Consolas"/>
                <a:cs typeface="Consolas"/>
              </a:rPr>
              <a:t>speed_num</a:t>
            </a:r>
            <a:r>
              <a:rPr lang="en-US" sz="2000" dirty="0">
                <a:latin typeface="Consolas"/>
                <a:cs typeface="Consolas"/>
              </a:rPr>
              <a:t>: </a:t>
            </a:r>
            <a:r>
              <a:rPr lang="en-US" sz="2000" dirty="0" smtClean="0">
                <a:latin typeface="Consolas"/>
                <a:cs typeface="Consolas"/>
              </a:rPr>
              <a:t>18,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 smtClean="0">
                <a:latin typeface="Consolas"/>
                <a:cs typeface="Consolas"/>
              </a:rPr>
              <a:t>speed_sum</a:t>
            </a:r>
            <a:r>
              <a:rPr lang="en-US" sz="2000" dirty="0">
                <a:latin typeface="Consolas"/>
                <a:cs typeface="Consolas"/>
              </a:rPr>
              <a:t>: </a:t>
            </a:r>
            <a:r>
              <a:rPr lang="en-US" sz="2000" dirty="0" smtClean="0">
                <a:latin typeface="Consolas"/>
                <a:cs typeface="Consolas"/>
              </a:rPr>
              <a:t>1134,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>
                <a:latin typeface="Consolas"/>
                <a:cs typeface="Consolas"/>
              </a:rPr>
              <a:t>ts</a:t>
            </a:r>
            <a:r>
              <a:rPr lang="en-US" sz="2000" dirty="0">
                <a:latin typeface="Consolas"/>
                <a:cs typeface="Consolas"/>
              </a:rPr>
              <a:t>: </a:t>
            </a:r>
            <a:r>
              <a:rPr lang="en-US" sz="2000" dirty="0" err="1">
                <a:latin typeface="Consolas"/>
                <a:cs typeface="Consolas"/>
              </a:rPr>
              <a:t>ISODate</a:t>
            </a:r>
            <a:r>
              <a:rPr lang="en-US" sz="2000" dirty="0">
                <a:latin typeface="Consolas"/>
                <a:cs typeface="Consolas"/>
              </a:rPr>
              <a:t>("2013-10-16T22:07:00.000-0500")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 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57200" y="3663094"/>
            <a:ext cx="8229600" cy="24768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ts val="12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rgbClr val="595959"/>
                </a:solidFill>
                <a:latin typeface="Calibri"/>
                <a:ea typeface="MS PGothic" pitchFamily="34" charset="-128"/>
                <a:cs typeface="Calibri"/>
              </a:defRPr>
            </a:lvl1pPr>
            <a:lvl2pPr marL="742950" indent="-285750" algn="l" defTabSz="457200" rtl="0" eaLnBrk="1" fontAlgn="base" hangingPunct="1">
              <a:lnSpc>
                <a:spcPts val="2775"/>
              </a:lnSpc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rgbClr val="595959"/>
                </a:solidFill>
                <a:latin typeface="Calibri"/>
                <a:ea typeface="MS PGothic" pitchFamily="34" charset="-128"/>
                <a:cs typeface="Calibri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r>
              <a:rPr lang="en-US" sz="2000">
                <a:latin typeface="+mn-lt"/>
              </a:rPr>
              <a:t>Pre-aggregate to compute average per minute more easily</a:t>
            </a:r>
          </a:p>
          <a:p>
            <a:pPr>
              <a:buClr>
                <a:schemeClr val="accent1"/>
              </a:buClr>
            </a:pPr>
            <a:r>
              <a:rPr lang="en-US" sz="2000">
                <a:latin typeface="+mn-lt"/>
              </a:rPr>
              <a:t>Update-driven workload</a:t>
            </a:r>
          </a:p>
          <a:p>
            <a:pPr>
              <a:buClr>
                <a:schemeClr val="accent1"/>
              </a:buClr>
            </a:pPr>
            <a:r>
              <a:rPr lang="en-US" sz="2000">
                <a:latin typeface="+mn-lt"/>
              </a:rPr>
              <a:t>Resolution at the minute-level</a:t>
            </a:r>
          </a:p>
        </p:txBody>
      </p:sp>
    </p:spTree>
    <p:extLst>
      <p:ext uri="{BB962C8B-B14F-4D97-AF65-F5344CB8AC3E}">
        <p14:creationId xmlns:p14="http://schemas.microsoft.com/office/powerpoint/2010/main" val="3422581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Document Per Minute (By Second)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>
          <a:xfrm>
            <a:off x="628650" y="1416516"/>
            <a:ext cx="7899400" cy="4371094"/>
          </a:xfrm>
        </p:spPr>
        <p:txBody>
          <a:bodyPr/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 smtClean="0">
                <a:latin typeface="Consolas"/>
                <a:cs typeface="Consolas"/>
              </a:rPr>
              <a:t>segId</a:t>
            </a:r>
            <a:r>
              <a:rPr lang="en-US" sz="2000" dirty="0" smtClean="0">
                <a:latin typeface="Consolas"/>
                <a:cs typeface="Consolas"/>
              </a:rPr>
              <a:t>: “I80_mile23”</a:t>
            </a:r>
            <a:r>
              <a:rPr lang="en-US" sz="2000" dirty="0">
                <a:latin typeface="Consolas"/>
                <a:cs typeface="Consolas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smtClean="0">
                <a:latin typeface="Consolas"/>
                <a:cs typeface="Consolas"/>
              </a:rPr>
              <a:t>speed: </a:t>
            </a:r>
            <a:r>
              <a:rPr lang="en-US" sz="2000" dirty="0">
                <a:latin typeface="Consolas"/>
                <a:cs typeface="Consolas"/>
              </a:rPr>
              <a:t>{ 0: </a:t>
            </a:r>
            <a:r>
              <a:rPr lang="en-US" sz="2000" dirty="0" smtClean="0">
                <a:latin typeface="Consolas"/>
                <a:cs typeface="Consolas"/>
              </a:rPr>
              <a:t>63, </a:t>
            </a:r>
            <a:r>
              <a:rPr lang="en-US" sz="2000" dirty="0">
                <a:latin typeface="Consolas"/>
                <a:cs typeface="Consolas"/>
              </a:rPr>
              <a:t>1: </a:t>
            </a:r>
            <a:r>
              <a:rPr lang="en-US" sz="2000" dirty="0" smtClean="0">
                <a:latin typeface="Consolas"/>
                <a:cs typeface="Consolas"/>
              </a:rPr>
              <a:t>58, </a:t>
            </a:r>
            <a:r>
              <a:rPr lang="en-US" sz="2000" dirty="0">
                <a:latin typeface="Consolas"/>
                <a:cs typeface="Consolas"/>
              </a:rPr>
              <a:t>…, 58: </a:t>
            </a:r>
            <a:r>
              <a:rPr lang="en-US" sz="2000" dirty="0" smtClean="0">
                <a:latin typeface="Consolas"/>
                <a:cs typeface="Consolas"/>
              </a:rPr>
              <a:t>66, </a:t>
            </a:r>
            <a:r>
              <a:rPr lang="en-US" sz="2000" dirty="0">
                <a:latin typeface="Consolas"/>
                <a:cs typeface="Consolas"/>
              </a:rPr>
              <a:t>59: </a:t>
            </a:r>
            <a:r>
              <a:rPr lang="en-US" sz="2000" dirty="0" smtClean="0">
                <a:latin typeface="Consolas"/>
                <a:cs typeface="Consolas"/>
              </a:rPr>
              <a:t>64 </a:t>
            </a: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>
                <a:latin typeface="Consolas"/>
                <a:cs typeface="Consolas"/>
              </a:rPr>
              <a:t>ts</a:t>
            </a:r>
            <a:r>
              <a:rPr lang="en-US" sz="2000" dirty="0">
                <a:latin typeface="Consolas"/>
                <a:cs typeface="Consolas"/>
              </a:rPr>
              <a:t>: </a:t>
            </a:r>
            <a:r>
              <a:rPr lang="en-US" sz="2000" dirty="0" err="1">
                <a:latin typeface="Consolas"/>
                <a:cs typeface="Consolas"/>
              </a:rPr>
              <a:t>ISODate</a:t>
            </a:r>
            <a:r>
              <a:rPr lang="en-US" sz="2000" dirty="0">
                <a:latin typeface="Consolas"/>
                <a:cs typeface="Consolas"/>
              </a:rPr>
              <a:t>("2013-10-16T22:07:00.000-0500")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 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57200" y="3231755"/>
            <a:ext cx="8229600" cy="2908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ts val="12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rgbClr val="595959"/>
                </a:solidFill>
                <a:latin typeface="Calibri"/>
                <a:ea typeface="MS PGothic" pitchFamily="34" charset="-128"/>
                <a:cs typeface="Calibri"/>
              </a:defRPr>
            </a:lvl1pPr>
            <a:lvl2pPr marL="742950" indent="-285750" algn="l" defTabSz="457200" rtl="0" eaLnBrk="1" fontAlgn="base" hangingPunct="1">
              <a:lnSpc>
                <a:spcPts val="2775"/>
              </a:lnSpc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rgbClr val="595959"/>
                </a:solidFill>
                <a:latin typeface="Calibri"/>
                <a:ea typeface="MS PGothic" pitchFamily="34" charset="-128"/>
                <a:cs typeface="Calibri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r>
              <a:rPr lang="en-US" sz="2000" dirty="0">
                <a:latin typeface="+mn-lt"/>
              </a:rPr>
              <a:t>Store per-second data at the minute level</a:t>
            </a:r>
          </a:p>
          <a:p>
            <a:pPr>
              <a:buClr>
                <a:schemeClr val="accent1"/>
              </a:buClr>
            </a:pPr>
            <a:r>
              <a:rPr lang="en-US" sz="2000" dirty="0">
                <a:latin typeface="+mn-lt"/>
              </a:rPr>
              <a:t>Update-driven workload</a:t>
            </a:r>
          </a:p>
          <a:p>
            <a:pPr>
              <a:buClr>
                <a:schemeClr val="accent1"/>
              </a:buClr>
            </a:pPr>
            <a:r>
              <a:rPr lang="en-US" sz="2000" dirty="0">
                <a:latin typeface="+mn-lt"/>
              </a:rPr>
              <a:t>Pre-allocate structure to avoid document moves</a:t>
            </a:r>
          </a:p>
          <a:p>
            <a:pPr>
              <a:buClr>
                <a:schemeClr val="accent1"/>
              </a:buClr>
            </a:pP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7016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Document Per Hour (By Second)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>
          <a:xfrm>
            <a:off x="628650" y="1416516"/>
            <a:ext cx="7899400" cy="4371094"/>
          </a:xfrm>
        </p:spPr>
        <p:txBody>
          <a:bodyPr/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 smtClean="0">
                <a:latin typeface="Consolas"/>
                <a:cs typeface="Consolas"/>
              </a:rPr>
              <a:t>segId</a:t>
            </a:r>
            <a:r>
              <a:rPr lang="en-US" sz="2000" dirty="0" smtClean="0">
                <a:latin typeface="Consolas"/>
                <a:cs typeface="Consolas"/>
              </a:rPr>
              <a:t>: “I80_mile23”</a:t>
            </a:r>
            <a:r>
              <a:rPr lang="en-US" sz="2000" dirty="0">
                <a:latin typeface="Consolas"/>
                <a:cs typeface="Consolas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smtClean="0">
                <a:latin typeface="Consolas"/>
                <a:cs typeface="Consolas"/>
              </a:rPr>
              <a:t>speed: </a:t>
            </a:r>
            <a:r>
              <a:rPr lang="en-US" sz="2000" dirty="0">
                <a:latin typeface="Consolas"/>
                <a:cs typeface="Consolas"/>
              </a:rPr>
              <a:t>{ 0: </a:t>
            </a:r>
            <a:r>
              <a:rPr lang="en-US" sz="2000" dirty="0" smtClean="0">
                <a:latin typeface="Consolas"/>
                <a:cs typeface="Consolas"/>
              </a:rPr>
              <a:t>63, </a:t>
            </a:r>
            <a:r>
              <a:rPr lang="en-US" sz="2000" dirty="0">
                <a:latin typeface="Consolas"/>
                <a:cs typeface="Consolas"/>
              </a:rPr>
              <a:t>1: </a:t>
            </a:r>
            <a:r>
              <a:rPr lang="en-US" sz="2000" dirty="0" smtClean="0">
                <a:latin typeface="Consolas"/>
                <a:cs typeface="Consolas"/>
              </a:rPr>
              <a:t>58, </a:t>
            </a:r>
            <a:r>
              <a:rPr lang="en-US" sz="2000" dirty="0">
                <a:latin typeface="Consolas"/>
                <a:cs typeface="Consolas"/>
              </a:rPr>
              <a:t>…, 3598: 45, 3599: </a:t>
            </a:r>
            <a:r>
              <a:rPr lang="en-US" sz="2000" dirty="0" smtClean="0">
                <a:latin typeface="Consolas"/>
                <a:cs typeface="Consolas"/>
              </a:rPr>
              <a:t>55 </a:t>
            </a: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>
                <a:latin typeface="Consolas"/>
                <a:cs typeface="Consolas"/>
              </a:rPr>
              <a:t>ts</a:t>
            </a:r>
            <a:r>
              <a:rPr lang="en-US" sz="2000" dirty="0">
                <a:latin typeface="Consolas"/>
                <a:cs typeface="Consolas"/>
              </a:rPr>
              <a:t>: </a:t>
            </a:r>
            <a:r>
              <a:rPr lang="en-US" sz="2000" dirty="0" err="1">
                <a:latin typeface="Consolas"/>
                <a:cs typeface="Consolas"/>
              </a:rPr>
              <a:t>ISODate</a:t>
            </a:r>
            <a:r>
              <a:rPr lang="en-US" sz="2000" dirty="0">
                <a:latin typeface="Consolas"/>
                <a:cs typeface="Consolas"/>
              </a:rPr>
              <a:t>("2013-10-16T22:00:00.000-0500")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 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57200" y="3183829"/>
            <a:ext cx="8229600" cy="2956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ts val="12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rgbClr val="595959"/>
                </a:solidFill>
                <a:latin typeface="Calibri"/>
                <a:ea typeface="MS PGothic" pitchFamily="34" charset="-128"/>
                <a:cs typeface="Calibri"/>
              </a:defRPr>
            </a:lvl1pPr>
            <a:lvl2pPr marL="742950" indent="-285750" algn="l" defTabSz="457200" rtl="0" eaLnBrk="1" fontAlgn="base" hangingPunct="1">
              <a:lnSpc>
                <a:spcPts val="2775"/>
              </a:lnSpc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rgbClr val="595959"/>
                </a:solidFill>
                <a:latin typeface="Calibri"/>
                <a:ea typeface="MS PGothic" pitchFamily="34" charset="-128"/>
                <a:cs typeface="Calibri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r>
              <a:rPr lang="en-US" sz="2000">
                <a:latin typeface="+mn-lt"/>
              </a:rPr>
              <a:t>Store per-second data at the hourly level</a:t>
            </a:r>
          </a:p>
          <a:p>
            <a:pPr>
              <a:buClr>
                <a:schemeClr val="accent1"/>
              </a:buClr>
            </a:pPr>
            <a:r>
              <a:rPr lang="en-US" sz="2000">
                <a:latin typeface="+mn-lt"/>
              </a:rPr>
              <a:t>Update-driven workload</a:t>
            </a:r>
          </a:p>
          <a:p>
            <a:pPr>
              <a:buClr>
                <a:schemeClr val="accent1"/>
              </a:buClr>
            </a:pPr>
            <a:r>
              <a:rPr lang="en-US" sz="2000">
                <a:latin typeface="+mn-lt"/>
              </a:rPr>
              <a:t>Pre-allocate structure to avoid document moves</a:t>
            </a:r>
          </a:p>
          <a:p>
            <a:pPr>
              <a:buClr>
                <a:schemeClr val="accent1"/>
              </a:buClr>
            </a:pPr>
            <a:r>
              <a:rPr lang="en-US" sz="2000" b="1">
                <a:latin typeface="+mn-lt"/>
              </a:rPr>
              <a:t>Updating last second requires 3599 steps</a:t>
            </a:r>
          </a:p>
          <a:p>
            <a:pPr>
              <a:buClr>
                <a:schemeClr val="accent1"/>
              </a:buClr>
            </a:pPr>
            <a:endParaRPr lang="en-US" sz="20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3001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need to prepare for this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8" y="572577"/>
            <a:ext cx="9132671" cy="4927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887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Document Per Hour (By Second)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1"/>
          </p:nvPr>
        </p:nvSpPr>
        <p:spPr>
          <a:xfrm>
            <a:off x="628650" y="1416516"/>
            <a:ext cx="7899400" cy="4371094"/>
          </a:xfrm>
        </p:spPr>
        <p:txBody>
          <a:bodyPr/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{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 smtClean="0">
                <a:latin typeface="Consolas"/>
                <a:cs typeface="Consolas"/>
              </a:rPr>
              <a:t>segId</a:t>
            </a:r>
            <a:r>
              <a:rPr lang="en-US" sz="2000" dirty="0" smtClean="0">
                <a:latin typeface="Consolas"/>
                <a:cs typeface="Consolas"/>
              </a:rPr>
              <a:t>: “I80_mile23”</a:t>
            </a:r>
            <a:r>
              <a:rPr lang="en-US" sz="2000" dirty="0">
                <a:latin typeface="Consolas"/>
                <a:cs typeface="Consolas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smtClean="0">
                <a:latin typeface="Consolas"/>
                <a:cs typeface="Consolas"/>
              </a:rPr>
              <a:t>speed: </a:t>
            </a:r>
            <a:r>
              <a:rPr lang="en-US" sz="2000" dirty="0">
                <a:latin typeface="Consolas"/>
                <a:cs typeface="Consolas"/>
              </a:rPr>
              <a:t>{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  0:  {0: </a:t>
            </a:r>
            <a:r>
              <a:rPr lang="en-US" sz="2000" dirty="0" smtClean="0">
                <a:latin typeface="Consolas"/>
                <a:cs typeface="Consolas"/>
              </a:rPr>
              <a:t>47, </a:t>
            </a:r>
            <a:r>
              <a:rPr lang="en-US" sz="2000" dirty="0">
                <a:latin typeface="Consolas"/>
                <a:cs typeface="Consolas"/>
              </a:rPr>
              <a:t>…, 59: 45},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  ….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  59: {0: </a:t>
            </a:r>
            <a:r>
              <a:rPr lang="en-US" sz="2000" dirty="0" smtClean="0">
                <a:latin typeface="Consolas"/>
                <a:cs typeface="Consolas"/>
              </a:rPr>
              <a:t>65, </a:t>
            </a:r>
            <a:r>
              <a:rPr lang="en-US" sz="2000" dirty="0">
                <a:latin typeface="Consolas"/>
                <a:cs typeface="Consolas"/>
              </a:rPr>
              <a:t>…, 59: </a:t>
            </a:r>
            <a:r>
              <a:rPr lang="en-US" sz="2000" dirty="0" smtClean="0">
                <a:latin typeface="Consolas"/>
                <a:cs typeface="Consolas"/>
              </a:rPr>
              <a:t>66}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</a:t>
            </a:r>
            <a:r>
              <a:rPr lang="en-US" sz="2000" dirty="0" err="1">
                <a:latin typeface="Consolas"/>
                <a:cs typeface="Consolas"/>
              </a:rPr>
              <a:t>ts</a:t>
            </a:r>
            <a:r>
              <a:rPr lang="en-US" sz="2000" dirty="0">
                <a:latin typeface="Consolas"/>
                <a:cs typeface="Consolas"/>
              </a:rPr>
              <a:t>: </a:t>
            </a:r>
            <a:r>
              <a:rPr lang="en-US" sz="2000" dirty="0" err="1">
                <a:latin typeface="Consolas"/>
                <a:cs typeface="Consolas"/>
              </a:rPr>
              <a:t>ISODate</a:t>
            </a:r>
            <a:r>
              <a:rPr lang="en-US" sz="2000" dirty="0">
                <a:latin typeface="Consolas"/>
                <a:cs typeface="Consolas"/>
              </a:rPr>
              <a:t>("2013-10-16T22:00:00.000-0500")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}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nsolas"/>
                <a:cs typeface="Consolas"/>
              </a:rPr>
              <a:t>    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57200" y="4372834"/>
            <a:ext cx="8229600" cy="18418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57200" rtl="0" eaLnBrk="1" fontAlgn="base" hangingPunct="1">
              <a:spcBef>
                <a:spcPts val="1275"/>
              </a:spcBef>
              <a:spcAft>
                <a:spcPct val="0"/>
              </a:spcAft>
              <a:buFont typeface="Arial" charset="0"/>
              <a:buChar char="•"/>
              <a:defRPr sz="2800" kern="1200">
                <a:solidFill>
                  <a:srgbClr val="595959"/>
                </a:solidFill>
                <a:latin typeface="Calibri"/>
                <a:ea typeface="MS PGothic" pitchFamily="34" charset="-128"/>
                <a:cs typeface="Calibri"/>
              </a:defRPr>
            </a:lvl1pPr>
            <a:lvl2pPr marL="742950" indent="-285750" algn="l" defTabSz="457200" rtl="0" eaLnBrk="1" fontAlgn="base" hangingPunct="1">
              <a:lnSpc>
                <a:spcPts val="2775"/>
              </a:lnSpc>
              <a:spcBef>
                <a:spcPts val="600"/>
              </a:spcBef>
              <a:spcAft>
                <a:spcPct val="0"/>
              </a:spcAft>
              <a:buFont typeface="Arial" charset="0"/>
              <a:buChar char="–"/>
              <a:defRPr sz="2400" kern="1200">
                <a:solidFill>
                  <a:srgbClr val="595959"/>
                </a:solidFill>
                <a:latin typeface="Calibri"/>
                <a:ea typeface="MS PGothic" pitchFamily="34" charset="-128"/>
                <a:cs typeface="Calibri"/>
              </a:defRPr>
            </a:lvl2pPr>
            <a:lvl3pPr marL="1143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3pPr>
            <a:lvl4pPr marL="16002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4pPr>
            <a:lvl5pPr marL="20574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3200" kern="1200">
                <a:solidFill>
                  <a:srgbClr val="595959"/>
                </a:solidFill>
                <a:latin typeface="+mn-lt"/>
                <a:ea typeface="MS PGothic" pitchFamily="34" charset="-128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r>
              <a:rPr lang="en-US" sz="2000">
                <a:latin typeface="+mn-lt"/>
              </a:rPr>
              <a:t>Store per-second data at the hourly level with nesting</a:t>
            </a:r>
          </a:p>
          <a:p>
            <a:pPr>
              <a:buClr>
                <a:schemeClr val="accent1"/>
              </a:buClr>
            </a:pPr>
            <a:r>
              <a:rPr lang="en-US" sz="2000">
                <a:latin typeface="+mn-lt"/>
              </a:rPr>
              <a:t>Update-driven workload</a:t>
            </a:r>
          </a:p>
          <a:p>
            <a:pPr>
              <a:buClr>
                <a:schemeClr val="accent1"/>
              </a:buClr>
            </a:pPr>
            <a:r>
              <a:rPr lang="en-US" sz="2000">
                <a:latin typeface="+mn-lt"/>
              </a:rPr>
              <a:t>Pre-allocate structure to avoid document moves</a:t>
            </a:r>
          </a:p>
          <a:p>
            <a:pPr>
              <a:buClr>
                <a:schemeClr val="accent1"/>
              </a:buClr>
            </a:pPr>
            <a:r>
              <a:rPr lang="en-US" sz="2000" b="1">
                <a:latin typeface="+mn-lt"/>
              </a:rPr>
              <a:t>Updating last second requires 59+59 steps</a:t>
            </a:r>
          </a:p>
          <a:p>
            <a:pPr>
              <a:buClr>
                <a:schemeClr val="accent1"/>
              </a:buClr>
            </a:pPr>
            <a:endParaRPr lang="en-US" sz="20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04155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Characterizing </a:t>
            </a:r>
            <a:r>
              <a:rPr lang="en-US" dirty="0"/>
              <a:t>Write Differences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Example: data generated every second</a:t>
            </a:r>
          </a:p>
          <a:p>
            <a:r>
              <a:rPr lang="en-US" dirty="0" smtClean="0"/>
              <a:t>For 1 minute: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Transition </a:t>
            </a:r>
            <a:r>
              <a:rPr lang="en-US" dirty="0"/>
              <a:t>from insert driven to update driven</a:t>
            </a:r>
          </a:p>
          <a:p>
            <a:pPr lvl="1"/>
            <a:r>
              <a:rPr lang="en-US" dirty="0"/>
              <a:t>Individual writes are smaller</a:t>
            </a:r>
          </a:p>
          <a:p>
            <a:pPr lvl="1"/>
            <a:r>
              <a:rPr lang="en-US" dirty="0"/>
              <a:t>Performance and concurrency benefits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6314" y="2940192"/>
            <a:ext cx="2877711" cy="1034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400" u="sng" dirty="0" smtClean="0"/>
              <a:t>Document Per Event</a:t>
            </a:r>
          </a:p>
          <a:p>
            <a:pPr algn="ctr">
              <a:lnSpc>
                <a:spcPct val="130000"/>
              </a:lnSpc>
            </a:pPr>
            <a:r>
              <a:rPr lang="en-US" sz="2400" b="1" dirty="0" smtClean="0"/>
              <a:t>60 writes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066328" y="2931162"/>
            <a:ext cx="3052794" cy="1034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400" u="sng" dirty="0" smtClean="0"/>
              <a:t>Document Per Minute</a:t>
            </a:r>
          </a:p>
          <a:p>
            <a:pPr algn="ctr">
              <a:lnSpc>
                <a:spcPct val="130000"/>
              </a:lnSpc>
            </a:pPr>
            <a:r>
              <a:rPr lang="en-US" sz="2400" b="1" dirty="0" smtClean="0"/>
              <a:t>1 write, 59 updates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616132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Characterizing Read Differences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Example: data generated every second</a:t>
            </a:r>
          </a:p>
          <a:p>
            <a:r>
              <a:rPr lang="en-US" dirty="0"/>
              <a:t>Reading data for a single hour requires:</a:t>
            </a:r>
          </a:p>
          <a:p>
            <a:pPr lvl="1"/>
            <a:endParaRPr lang="en-US" b="1" dirty="0"/>
          </a:p>
          <a:p>
            <a:pPr lvl="1"/>
            <a:endParaRPr lang="en-US" b="1" dirty="0" smtClean="0"/>
          </a:p>
          <a:p>
            <a:pPr lvl="1"/>
            <a:endParaRPr lang="en-US" b="1" dirty="0"/>
          </a:p>
          <a:p>
            <a:endParaRPr lang="en-US" dirty="0" smtClean="0"/>
          </a:p>
          <a:p>
            <a:r>
              <a:rPr lang="en-US" dirty="0" smtClean="0"/>
              <a:t>Read </a:t>
            </a:r>
            <a:r>
              <a:rPr lang="en-US" dirty="0"/>
              <a:t>performance is greatly improved</a:t>
            </a:r>
          </a:p>
          <a:p>
            <a:pPr lvl="1"/>
            <a:r>
              <a:rPr lang="en-US" dirty="0"/>
              <a:t>Optimal with tuned block sizes and read ahead</a:t>
            </a:r>
          </a:p>
          <a:p>
            <a:pPr lvl="1"/>
            <a:r>
              <a:rPr lang="en-US" dirty="0"/>
              <a:t>Fewer disk seeks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6314" y="2940192"/>
            <a:ext cx="2877711" cy="1034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400" u="sng" dirty="0" smtClean="0"/>
              <a:t>Document Per Event</a:t>
            </a:r>
          </a:p>
          <a:p>
            <a:pPr algn="ctr">
              <a:lnSpc>
                <a:spcPct val="130000"/>
              </a:lnSpc>
            </a:pPr>
            <a:r>
              <a:rPr lang="en-US" sz="2400" b="1" dirty="0" smtClean="0"/>
              <a:t>3600 reads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066328" y="2931162"/>
            <a:ext cx="3052794" cy="1034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400" u="sng" dirty="0" smtClean="0"/>
              <a:t>Document Per Minute</a:t>
            </a:r>
          </a:p>
          <a:p>
            <a:pPr algn="ctr">
              <a:lnSpc>
                <a:spcPct val="130000"/>
              </a:lnSpc>
            </a:pPr>
            <a:r>
              <a:rPr lang="en-US" sz="2400" b="1" dirty="0" smtClean="0"/>
              <a:t>60 reads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225933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Characterizing </a:t>
            </a:r>
            <a:r>
              <a:rPr lang="en-US" dirty="0" smtClean="0"/>
              <a:t>Memory Differences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628403" y="1205934"/>
            <a:ext cx="8216267" cy="5002955"/>
          </a:xfrm>
        </p:spPr>
        <p:txBody>
          <a:bodyPr/>
          <a:lstStyle/>
          <a:p>
            <a:r>
              <a:rPr lang="en-US" dirty="0" smtClean="0"/>
              <a:t>_id index for 1 billion events: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_id index plus </a:t>
            </a:r>
            <a:r>
              <a:rPr lang="en-US" dirty="0" err="1" smtClean="0"/>
              <a:t>segId</a:t>
            </a:r>
            <a:r>
              <a:rPr lang="en-US" dirty="0" smtClean="0"/>
              <a:t> and </a:t>
            </a:r>
            <a:r>
              <a:rPr lang="en-US" dirty="0" err="1" smtClean="0"/>
              <a:t>ts</a:t>
            </a:r>
            <a:r>
              <a:rPr lang="en-US" dirty="0" smtClean="0"/>
              <a:t> index: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Memory requirements significantly reduced</a:t>
            </a:r>
          </a:p>
          <a:p>
            <a:pPr lvl="1"/>
            <a:r>
              <a:rPr lang="en-US" dirty="0" smtClean="0"/>
              <a:t>Fewer shards</a:t>
            </a:r>
          </a:p>
          <a:p>
            <a:pPr lvl="1"/>
            <a:r>
              <a:rPr lang="en-US" dirty="0" smtClean="0"/>
              <a:t>Lower capacity servers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6314" y="1825423"/>
            <a:ext cx="2877711" cy="1034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400" u="sng" dirty="0" smtClean="0"/>
              <a:t>Document Per Event</a:t>
            </a:r>
          </a:p>
          <a:p>
            <a:pPr algn="ctr">
              <a:lnSpc>
                <a:spcPct val="130000"/>
              </a:lnSpc>
            </a:pPr>
            <a:r>
              <a:rPr lang="en-US" sz="2400" b="1" dirty="0" smtClean="0"/>
              <a:t>~32 GB</a:t>
            </a:r>
            <a:endParaRPr lang="en-US" sz="24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066328" y="1816393"/>
            <a:ext cx="3052794" cy="1034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400" u="sng" dirty="0" smtClean="0"/>
              <a:t>Document Per Minute</a:t>
            </a:r>
          </a:p>
          <a:p>
            <a:pPr algn="ctr">
              <a:lnSpc>
                <a:spcPct val="130000"/>
              </a:lnSpc>
            </a:pPr>
            <a:r>
              <a:rPr lang="en-US" sz="2400" b="1" dirty="0" smtClean="0"/>
              <a:t>~.5 GB</a:t>
            </a:r>
            <a:endParaRPr lang="en-US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199937" y="3530047"/>
            <a:ext cx="2877711" cy="1034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400" u="sng" dirty="0" smtClean="0"/>
              <a:t>Document Per Event</a:t>
            </a:r>
          </a:p>
          <a:p>
            <a:pPr algn="ctr">
              <a:lnSpc>
                <a:spcPct val="130000"/>
              </a:lnSpc>
            </a:pPr>
            <a:r>
              <a:rPr lang="en-US" sz="2400" b="1" dirty="0" smtClean="0"/>
              <a:t>~100 GB</a:t>
            </a:r>
            <a:endParaRPr lang="en-US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119951" y="3521017"/>
            <a:ext cx="3052794" cy="10341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sz="2400" u="sng" dirty="0" smtClean="0"/>
              <a:t>Document Per Minute</a:t>
            </a:r>
          </a:p>
          <a:p>
            <a:pPr algn="ctr">
              <a:lnSpc>
                <a:spcPct val="130000"/>
              </a:lnSpc>
            </a:pPr>
            <a:r>
              <a:rPr lang="en-US" sz="2400" b="1" dirty="0" smtClean="0"/>
              <a:t>~2 GB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035212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Monitoring System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370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27957" y="1651103"/>
            <a:ext cx="7899400" cy="4371094"/>
          </a:xfrm>
        </p:spPr>
        <p:txBody>
          <a:bodyPr/>
          <a:lstStyle/>
          <a:p>
            <a:r>
              <a:rPr lang="en-US" dirty="0" smtClean="0"/>
              <a:t>Writes</a:t>
            </a:r>
          </a:p>
          <a:p>
            <a:pPr lvl="1"/>
            <a:r>
              <a:rPr lang="en-US" dirty="0" smtClean="0"/>
              <a:t>16,000 sensors, 1 update per minute </a:t>
            </a:r>
          </a:p>
          <a:p>
            <a:pPr lvl="1"/>
            <a:r>
              <a:rPr lang="en-US" dirty="0" smtClean="0"/>
              <a:t>16,000 / 60 = 267 updates per second</a:t>
            </a:r>
          </a:p>
          <a:p>
            <a:pPr lvl="1"/>
            <a:endParaRPr lang="en-US" dirty="0"/>
          </a:p>
          <a:p>
            <a:r>
              <a:rPr lang="en-US" dirty="0" smtClean="0"/>
              <a:t>Reads</a:t>
            </a:r>
          </a:p>
          <a:p>
            <a:pPr lvl="1"/>
            <a:r>
              <a:rPr lang="en-US" dirty="0" smtClean="0"/>
              <a:t>5M simultaneous users</a:t>
            </a:r>
          </a:p>
          <a:p>
            <a:pPr lvl="1"/>
            <a:r>
              <a:rPr lang="en-US" dirty="0" smtClean="0"/>
              <a:t>Each requests data for 50 sensors per minute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881" y="199148"/>
            <a:ext cx="2834911" cy="197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831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28650" y="2224690"/>
            <a:ext cx="7899400" cy="3650084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sz="4800" i="1" dirty="0" smtClean="0"/>
              <a:t>Tailor your schema to your application workload</a:t>
            </a:r>
            <a:endParaRPr lang="en-US" sz="4800" i="1" dirty="0"/>
          </a:p>
        </p:txBody>
      </p:sp>
    </p:spTree>
    <p:extLst>
      <p:ext uri="{BB962C8B-B14F-4D97-AF65-F5344CB8AC3E}">
        <p14:creationId xmlns:p14="http://schemas.microsoft.com/office/powerpoint/2010/main" val="1148076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Reads: Impact of Alternative Schemas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7574564"/>
              </p:ext>
            </p:extLst>
          </p:nvPr>
        </p:nvGraphicFramePr>
        <p:xfrm>
          <a:off x="1166965" y="2156465"/>
          <a:ext cx="6257190" cy="17938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5730"/>
                <a:gridCol w="2085730"/>
                <a:gridCol w="2085730"/>
              </a:tblGrid>
              <a:tr h="341143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10 minute average query</a:t>
                      </a:r>
                    </a:p>
                  </a:txBody>
                  <a:tcPr marL="38100" marR="3810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50563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Schema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1 sensor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50 sensors</a:t>
                      </a:r>
                    </a:p>
                  </a:txBody>
                  <a:tcPr marL="38100" marR="38100" marT="0" marB="0" anchor="b"/>
                </a:tc>
              </a:tr>
              <a:tr h="397205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1 doc per event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500</a:t>
                      </a:r>
                    </a:p>
                  </a:txBody>
                  <a:tcPr marL="38100" marR="38100" marT="0" marB="0" anchor="b"/>
                </a:tc>
              </a:tr>
              <a:tr h="363779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1 doc per 10 min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1.9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95</a:t>
                      </a:r>
                    </a:p>
                  </a:txBody>
                  <a:tcPr marL="38100" marR="38100" marT="0" marB="0" anchor="b"/>
                </a:tc>
              </a:tr>
              <a:tr h="341143"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 doc per hour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1.3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65</a:t>
                      </a:r>
                    </a:p>
                  </a:txBody>
                  <a:tcPr marL="38100" marR="38100" marT="0" marB="0" anchor="b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93306" y="1121773"/>
            <a:ext cx="70961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Query: Find the average speed over the last 	  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          ten minutes</a:t>
            </a:r>
            <a:endParaRPr lang="en-US" sz="28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6853605"/>
              </p:ext>
            </p:extLst>
          </p:nvPr>
        </p:nvGraphicFramePr>
        <p:xfrm>
          <a:off x="2547969" y="4285164"/>
          <a:ext cx="4171460" cy="17563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5730"/>
                <a:gridCol w="2085730"/>
              </a:tblGrid>
              <a:tr h="341143"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10 minute average </a:t>
                      </a:r>
                      <a:r>
                        <a:rPr lang="en-US" b="1" dirty="0" smtClean="0">
                          <a:solidFill>
                            <a:srgbClr val="000000"/>
                          </a:solidFill>
                          <a:effectLst/>
                        </a:rPr>
                        <a:t>query with 5M users</a:t>
                      </a:r>
                      <a:endParaRPr lang="en-US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13061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Schema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 smtClean="0">
                          <a:solidFill>
                            <a:srgbClr val="000000"/>
                          </a:solidFill>
                          <a:effectLst/>
                        </a:rPr>
                        <a:t>ops</a:t>
                      </a:r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/</a:t>
                      </a:r>
                      <a:r>
                        <a:rPr lang="en-US" b="1" dirty="0" smtClean="0">
                          <a:solidFill>
                            <a:srgbClr val="000000"/>
                          </a:solidFill>
                          <a:effectLst/>
                        </a:rPr>
                        <a:t>sec</a:t>
                      </a:r>
                      <a:endParaRPr lang="en-US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  <a:tr h="397205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1 doc per event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42M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  <a:tr h="363779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1 doc per 10 min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8M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  <a:tr h="341143"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 doc per hour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5.4M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4525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Writes: Impact of alternative schemas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2887336"/>
              </p:ext>
            </p:extLst>
          </p:nvPr>
        </p:nvGraphicFramePr>
        <p:xfrm>
          <a:off x="1736060" y="1691472"/>
          <a:ext cx="491486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8288"/>
                <a:gridCol w="1638288"/>
                <a:gridCol w="1638288"/>
              </a:tblGrid>
              <a:tr h="370840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en-US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 Sensor</a:t>
                      </a:r>
                      <a:r>
                        <a:rPr lang="en-US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- 1 </a:t>
                      </a:r>
                      <a:r>
                        <a:rPr lang="en-US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Hour</a:t>
                      </a:r>
                      <a:endParaRPr lang="en-US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38100" marR="3810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Schema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Inserts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Updates</a:t>
                      </a: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doc/event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60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0</a:t>
                      </a: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doc/10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min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6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54</a:t>
                      </a: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doc/hour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1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59</a:t>
                      </a:r>
                    </a:p>
                  </a:txBody>
                  <a:tcPr marL="38100" marR="38100" marT="0" marB="0" anchor="b"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3211462"/>
              </p:ext>
            </p:extLst>
          </p:nvPr>
        </p:nvGraphicFramePr>
        <p:xfrm>
          <a:off x="1736060" y="3910105"/>
          <a:ext cx="491486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8288"/>
                <a:gridCol w="1638288"/>
                <a:gridCol w="1638288"/>
              </a:tblGrid>
              <a:tr h="370840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en-US" b="1" dirty="0" smtClean="0">
                          <a:solidFill>
                            <a:srgbClr val="000000"/>
                          </a:solidFill>
                          <a:effectLst/>
                        </a:rPr>
                        <a:t>16000 Sensors</a:t>
                      </a:r>
                      <a:r>
                        <a:rPr lang="en-US" b="1" baseline="0" dirty="0" smtClean="0">
                          <a:solidFill>
                            <a:srgbClr val="000000"/>
                          </a:solidFill>
                          <a:effectLst/>
                        </a:rPr>
                        <a:t> – 1 </a:t>
                      </a:r>
                      <a:r>
                        <a:rPr lang="en-US" b="1" dirty="0" smtClean="0">
                          <a:solidFill>
                            <a:srgbClr val="000000"/>
                          </a:solidFill>
                          <a:effectLst/>
                        </a:rPr>
                        <a:t>Day</a:t>
                      </a:r>
                      <a:endParaRPr lang="en-US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Schema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Inserts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Updates</a:t>
                      </a: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doc/event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23M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doc/10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min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2.3M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21M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doc/hour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.38M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22.7M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5461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Queries will require two indexes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28650" y="1367597"/>
            <a:ext cx="7899400" cy="437109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dirty="0" smtClean="0">
                <a:latin typeface="Consolas"/>
                <a:cs typeface="Consolas"/>
              </a:rPr>
              <a:t>{</a:t>
            </a:r>
            <a:endParaRPr lang="en-US" sz="240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solidFill>
                  <a:srgbClr val="3366FF"/>
                </a:solidFill>
                <a:latin typeface="Consolas"/>
                <a:cs typeface="Consolas"/>
              </a:rPr>
              <a:t>“</a:t>
            </a:r>
            <a:r>
              <a:rPr lang="en-US" sz="2400" dirty="0" err="1" smtClean="0">
                <a:solidFill>
                  <a:srgbClr val="3366FF"/>
                </a:solidFill>
                <a:latin typeface="Consolas"/>
                <a:cs typeface="Consolas"/>
              </a:rPr>
              <a:t>segId</a:t>
            </a:r>
            <a:r>
              <a:rPr lang="en-US" sz="2400" dirty="0">
                <a:solidFill>
                  <a:srgbClr val="3366FF"/>
                </a:solidFill>
                <a:latin typeface="Consolas"/>
                <a:cs typeface="Consolas"/>
              </a:rPr>
              <a:t>” : “20484097”</a:t>
            </a:r>
            <a:r>
              <a:rPr lang="en-US" sz="2400" dirty="0">
                <a:latin typeface="Consolas"/>
                <a:cs typeface="Consolas"/>
              </a:rPr>
              <a:t>,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solidFill>
                  <a:srgbClr val="3366FF"/>
                </a:solidFill>
                <a:latin typeface="Consolas"/>
                <a:cs typeface="Consolas"/>
              </a:rPr>
              <a:t>”</a:t>
            </a:r>
            <a:r>
              <a:rPr lang="en-US" sz="2400" dirty="0" err="1" smtClean="0">
                <a:solidFill>
                  <a:srgbClr val="3366FF"/>
                </a:solidFill>
                <a:latin typeface="Consolas"/>
                <a:cs typeface="Consolas"/>
              </a:rPr>
              <a:t>ts</a:t>
            </a:r>
            <a:r>
              <a:rPr lang="en-US" sz="2400" dirty="0" smtClean="0">
                <a:solidFill>
                  <a:srgbClr val="3366FF"/>
                </a:solidFill>
                <a:latin typeface="Consolas"/>
                <a:cs typeface="Consolas"/>
              </a:rPr>
              <a:t>" </a:t>
            </a:r>
            <a:r>
              <a:rPr lang="en-US" sz="2400" dirty="0">
                <a:solidFill>
                  <a:srgbClr val="3366FF"/>
                </a:solidFill>
                <a:latin typeface="Consolas"/>
                <a:cs typeface="Consolas"/>
              </a:rPr>
              <a:t>: </a:t>
            </a:r>
            <a:r>
              <a:rPr lang="en-US" sz="2400" dirty="0" err="1">
                <a:solidFill>
                  <a:srgbClr val="3366FF"/>
                </a:solidFill>
                <a:latin typeface="Consolas"/>
                <a:cs typeface="Consolas"/>
              </a:rPr>
              <a:t>ISODate</a:t>
            </a:r>
            <a:r>
              <a:rPr lang="en-US" sz="2400" dirty="0">
                <a:solidFill>
                  <a:srgbClr val="3366FF"/>
                </a:solidFill>
                <a:latin typeface="Consolas"/>
                <a:cs typeface="Consolas"/>
              </a:rPr>
              <a:t>(“2013-10-10T23:06:37.000Z”</a:t>
            </a:r>
            <a:r>
              <a:rPr lang="en-US" sz="2400" dirty="0" smtClean="0">
                <a:solidFill>
                  <a:srgbClr val="3366FF"/>
                </a:solidFill>
                <a:latin typeface="Consolas"/>
                <a:cs typeface="Consolas"/>
              </a:rPr>
              <a:t>),</a:t>
            </a:r>
            <a:endParaRPr lang="en-US" sz="2400" dirty="0">
              <a:solidFill>
                <a:srgbClr val="3366FF"/>
              </a:solidFill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Consolas"/>
                <a:cs typeface="Consolas"/>
              </a:rPr>
              <a:t>”time" </a:t>
            </a:r>
            <a:r>
              <a:rPr lang="en-US" sz="2400" dirty="0">
                <a:latin typeface="Consolas"/>
                <a:cs typeface="Consolas"/>
              </a:rPr>
              <a:t>: "237",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Consolas"/>
                <a:cs typeface="Consolas"/>
              </a:rPr>
              <a:t>"</a:t>
            </a:r>
            <a:r>
              <a:rPr lang="en-US" sz="2400" dirty="0">
                <a:latin typeface="Consolas"/>
                <a:cs typeface="Consolas"/>
              </a:rPr>
              <a:t>speed" : "52",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Consolas"/>
                <a:cs typeface="Consolas"/>
              </a:rPr>
              <a:t>“</a:t>
            </a:r>
            <a:r>
              <a:rPr lang="en-US" sz="2400" dirty="0">
                <a:latin typeface="Consolas"/>
                <a:cs typeface="Consolas"/>
              </a:rPr>
              <a:t>pavement”: “Wet Spots”,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Consolas"/>
                <a:cs typeface="Consolas"/>
              </a:rPr>
              <a:t>“</a:t>
            </a:r>
            <a:r>
              <a:rPr lang="en-US" sz="2400" dirty="0">
                <a:latin typeface="Consolas"/>
                <a:cs typeface="Consolas"/>
              </a:rPr>
              <a:t>status” : “Wet Conditions”,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Consolas"/>
                <a:cs typeface="Consolas"/>
              </a:rPr>
              <a:t>“</a:t>
            </a:r>
            <a:r>
              <a:rPr lang="en-US" sz="2400" dirty="0">
                <a:latin typeface="Consolas"/>
                <a:cs typeface="Consolas"/>
              </a:rPr>
              <a:t>weather” : “Light Rain”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Consolas"/>
                <a:cs typeface="Consolas"/>
              </a:rPr>
              <a:t>}</a:t>
            </a:r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83491" y="1803095"/>
            <a:ext cx="8860509" cy="1800402"/>
            <a:chOff x="283491" y="1803095"/>
            <a:chExt cx="8860509" cy="1800402"/>
          </a:xfrm>
        </p:grpSpPr>
        <p:sp>
          <p:nvSpPr>
            <p:cNvPr id="7" name="Rounded Rectangle 6"/>
            <p:cNvSpPr/>
            <p:nvPr/>
          </p:nvSpPr>
          <p:spPr>
            <a:xfrm>
              <a:off x="283491" y="1803095"/>
              <a:ext cx="7314066" cy="1111342"/>
            </a:xfrm>
            <a:prstGeom prst="roundRect">
              <a:avLst/>
            </a:prstGeom>
            <a:noFill/>
            <a:ln w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33715" y="3080277"/>
              <a:ext cx="411028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solidFill>
                    <a:srgbClr val="3366FF"/>
                  </a:solidFill>
                </a:rPr>
                <a:t>~70 bytes per document</a:t>
              </a:r>
              <a:endParaRPr lang="en-US" sz="2800" dirty="0">
                <a:solidFill>
                  <a:srgbClr val="3366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6928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Develop Nationwide traffic monitoring 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69" y="0"/>
            <a:ext cx="8790013" cy="613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879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Memory: Impact of alternative schemas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9064432"/>
              </p:ext>
            </p:extLst>
          </p:nvPr>
        </p:nvGraphicFramePr>
        <p:xfrm>
          <a:off x="2177579" y="1227651"/>
          <a:ext cx="4914864" cy="203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8288"/>
                <a:gridCol w="1638288"/>
                <a:gridCol w="1638288"/>
              </a:tblGrid>
              <a:tr h="370840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en-US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 Sensor</a:t>
                      </a:r>
                      <a:r>
                        <a:rPr lang="en-US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 - 1 </a:t>
                      </a:r>
                      <a:r>
                        <a:rPr lang="en-US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Hour</a:t>
                      </a:r>
                      <a:endParaRPr lang="en-US" b="1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38100" marR="3810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Schema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# of Documents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Index Size (bytes)</a:t>
                      </a: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doc/event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60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4200</a:t>
                      </a: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doc/10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min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effectLst/>
                        </a:rPr>
                        <a:t>6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420</a:t>
                      </a: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doc/hour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70</a:t>
                      </a:r>
                    </a:p>
                  </a:txBody>
                  <a:tcPr marL="38100" marR="38100" marT="0" marB="0" anchor="b"/>
                </a:tc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0098980"/>
              </p:ext>
            </p:extLst>
          </p:nvPr>
        </p:nvGraphicFramePr>
        <p:xfrm>
          <a:off x="2177579" y="3726589"/>
          <a:ext cx="491486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8288"/>
                <a:gridCol w="1638288"/>
                <a:gridCol w="1638288"/>
              </a:tblGrid>
              <a:tr h="370840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en-US" b="1" dirty="0" smtClean="0">
                          <a:solidFill>
                            <a:srgbClr val="000000"/>
                          </a:solidFill>
                          <a:effectLst/>
                        </a:rPr>
                        <a:t>16000 Sensors</a:t>
                      </a:r>
                      <a:r>
                        <a:rPr lang="en-US" b="1" baseline="0" dirty="0" smtClean="0">
                          <a:solidFill>
                            <a:srgbClr val="000000"/>
                          </a:solidFill>
                          <a:effectLst/>
                        </a:rPr>
                        <a:t> – 1 </a:t>
                      </a:r>
                      <a:r>
                        <a:rPr lang="en-US" b="1" dirty="0" smtClean="0">
                          <a:solidFill>
                            <a:srgbClr val="000000"/>
                          </a:solidFill>
                          <a:effectLst/>
                        </a:rPr>
                        <a:t>Day</a:t>
                      </a:r>
                      <a:endParaRPr lang="en-US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Schema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# of Documents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Index </a:t>
                      </a:r>
                      <a:r>
                        <a:rPr lang="en-US" b="1" dirty="0" smtClean="0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endParaRPr lang="en-US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doc/event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23M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1.3 GB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doc/10 </a:t>
                      </a:r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min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2.3M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131 MB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doc/hour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.38M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1.4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  <a:effectLst/>
                        </a:rPr>
                        <a:t> MB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4681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28650" y="2224690"/>
            <a:ext cx="7899400" cy="3650084"/>
          </a:xfrm>
        </p:spPr>
        <p:txBody>
          <a:bodyPr/>
          <a:lstStyle/>
          <a:p>
            <a:pPr algn="ctr">
              <a:lnSpc>
                <a:spcPct val="120000"/>
              </a:lnSpc>
            </a:pPr>
            <a:r>
              <a:rPr lang="en-US" sz="4800" i="1" dirty="0" smtClean="0"/>
              <a:t>Tailor your schema to your application workload</a:t>
            </a:r>
            <a:endParaRPr lang="en-US" sz="4800" i="1" dirty="0"/>
          </a:p>
        </p:txBody>
      </p:sp>
    </p:spTree>
    <p:extLst>
      <p:ext uri="{BB962C8B-B14F-4D97-AF65-F5344CB8AC3E}">
        <p14:creationId xmlns:p14="http://schemas.microsoft.com/office/powerpoint/2010/main" val="1175196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403" y="336141"/>
            <a:ext cx="7898954" cy="851683"/>
          </a:xfrm>
        </p:spPr>
        <p:txBody>
          <a:bodyPr/>
          <a:lstStyle/>
          <a:p>
            <a:r>
              <a:rPr lang="en-US" dirty="0" smtClean="0"/>
              <a:t>How much IO is this?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378519"/>
              </p:ext>
            </p:extLst>
          </p:nvPr>
        </p:nvGraphicFramePr>
        <p:xfrm>
          <a:off x="1285171" y="3145738"/>
          <a:ext cx="6257190" cy="1991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5730"/>
                <a:gridCol w="2085730"/>
                <a:gridCol w="2085730"/>
              </a:tblGrid>
              <a:tr h="341143">
                <a:tc gridSpan="3"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10 minute average query</a:t>
                      </a:r>
                    </a:p>
                  </a:txBody>
                  <a:tcPr marL="38100" marR="3810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04706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>
                          <a:solidFill>
                            <a:srgbClr val="000000"/>
                          </a:solidFill>
                          <a:effectLst/>
                        </a:rPr>
                        <a:t>Schema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>
                          <a:solidFill>
                            <a:srgbClr val="000000"/>
                          </a:solidFill>
                          <a:effectLst/>
                        </a:rPr>
                        <a:t>1M users (ops/sec)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b="1" dirty="0" smtClean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r>
                        <a:rPr lang="en-US" b="1" baseline="0" dirty="0" smtClean="0">
                          <a:solidFill>
                            <a:srgbClr val="000000"/>
                          </a:solidFill>
                          <a:effectLst/>
                        </a:rPr>
                        <a:t>M users </a:t>
                      </a:r>
                      <a:br>
                        <a:rPr lang="en-US" b="1" baseline="0" dirty="0" smtClean="0">
                          <a:solidFill>
                            <a:srgbClr val="000000"/>
                          </a:solidFill>
                          <a:effectLst/>
                        </a:rPr>
                      </a:br>
                      <a:r>
                        <a:rPr lang="en-US" b="1" baseline="0" dirty="0" smtClean="0">
                          <a:solidFill>
                            <a:srgbClr val="000000"/>
                          </a:solidFill>
                          <a:effectLst/>
                        </a:rPr>
                        <a:t>(page faults/sec)</a:t>
                      </a:r>
                      <a:endParaRPr lang="en-US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  <a:tr h="397205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1 doc per event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8,333,333.33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83,333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  <a:tr h="363779">
                <a:tc>
                  <a:txBody>
                    <a:bodyPr/>
                    <a:lstStyle/>
                    <a:p>
                      <a:pPr algn="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1 doc per 10 min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1,583,333.33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15833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  <a:tr h="341143">
                <a:tc>
                  <a:txBody>
                    <a:bodyPr/>
                    <a:lstStyle/>
                    <a:p>
                      <a:pPr algn="r" rtl="0" fontAlgn="b"/>
                      <a:r>
                        <a:rPr lang="en-US">
                          <a:solidFill>
                            <a:srgbClr val="000000"/>
                          </a:solidFill>
                          <a:effectLst/>
                        </a:rPr>
                        <a:t>1 doc per hour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>
                          <a:solidFill>
                            <a:srgbClr val="000000"/>
                          </a:solidFill>
                          <a:effectLst/>
                        </a:rPr>
                        <a:t>1,083,333.33</a:t>
                      </a:r>
                    </a:p>
                  </a:txBody>
                  <a:tcPr marL="38100" marR="38100" marT="0" marB="0" anchor="b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dirty="0" smtClean="0">
                          <a:solidFill>
                            <a:srgbClr val="000000"/>
                          </a:solidFill>
                          <a:effectLst/>
                        </a:rPr>
                        <a:t>9722</a:t>
                      </a:r>
                      <a:endParaRPr lang="en-US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38100" marR="38100" marT="0" marB="0" anchor="b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93306" y="1371077"/>
            <a:ext cx="709613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All the queries are against the same data</a:t>
            </a:r>
          </a:p>
          <a:p>
            <a:endParaRPr lang="en-US" sz="2800" dirty="0"/>
          </a:p>
          <a:p>
            <a:r>
              <a:rPr lang="en-US" sz="2800" dirty="0" smtClean="0"/>
              <a:t>Extremely low page fault rate: 1%?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03683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b="1" i="1" dirty="0" smtClean="0"/>
              <a:t>Tailor your schema to your application workload</a:t>
            </a:r>
          </a:p>
          <a:p>
            <a:endParaRPr lang="en-US" dirty="0" smtClean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Aggregating events will</a:t>
            </a:r>
          </a:p>
          <a:p>
            <a:pPr lvl="1"/>
            <a:r>
              <a:rPr lang="en-US" dirty="0" smtClean="0"/>
              <a:t>Improve write performance: inserts </a:t>
            </a:r>
            <a:r>
              <a:rPr lang="en-US" dirty="0" smtClean="0">
                <a:sym typeface="Wingdings"/>
              </a:rPr>
              <a:t> updates</a:t>
            </a:r>
          </a:p>
          <a:p>
            <a:pPr lvl="1"/>
            <a:r>
              <a:rPr lang="en-US" dirty="0" smtClean="0">
                <a:sym typeface="Wingdings"/>
              </a:rPr>
              <a:t>Improve analytics performance: fewer document reads</a:t>
            </a:r>
          </a:p>
          <a:p>
            <a:pPr lvl="1"/>
            <a:r>
              <a:rPr lang="en-US" dirty="0" smtClean="0">
                <a:sym typeface="Wingdings"/>
              </a:rPr>
              <a:t>Reduce index size  reduce memory requirements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785" y="2137427"/>
            <a:ext cx="2314240" cy="168939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2239" y="2137427"/>
            <a:ext cx="2622285" cy="1743926"/>
          </a:xfrm>
          <a:prstGeom prst="rect">
            <a:avLst/>
          </a:prstGeom>
        </p:spPr>
      </p:pic>
      <p:sp>
        <p:nvSpPr>
          <p:cNvPr id="6" name="Cross 5"/>
          <p:cNvSpPr/>
          <p:nvPr/>
        </p:nvSpPr>
        <p:spPr>
          <a:xfrm rot="2837476">
            <a:off x="5429962" y="2072123"/>
            <a:ext cx="1828800" cy="1828800"/>
          </a:xfrm>
          <a:prstGeom prst="plus">
            <a:avLst>
              <a:gd name="adj" fmla="val 45736"/>
            </a:avLst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606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wallpaper.jpg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" r="6335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28403" y="458061"/>
            <a:ext cx="7898954" cy="1746659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5" name="Title 2"/>
          <p:cNvSpPr txBox="1">
            <a:spLocks/>
          </p:cNvSpPr>
          <p:nvPr/>
        </p:nvSpPr>
        <p:spPr>
          <a:xfrm>
            <a:off x="2557516" y="1525285"/>
            <a:ext cx="5969841" cy="1746659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none" baseline="0">
                <a:solidFill>
                  <a:srgbClr val="FFFFFF"/>
                </a:solidFill>
                <a:latin typeface="PT Sans"/>
                <a:ea typeface="+mj-ea"/>
                <a:cs typeface="PT Sans"/>
              </a:defRPr>
            </a:lvl1pPr>
          </a:lstStyle>
          <a:p>
            <a:r>
              <a:rPr lang="en-US" b="0" dirty="0" smtClean="0"/>
              <a:t>@</a:t>
            </a:r>
            <a:r>
              <a:rPr lang="en-US" b="0" dirty="0" err="1" smtClean="0"/>
              <a:t>jayrunkel</a:t>
            </a:r>
            <a:endParaRPr lang="en-US" b="0" dirty="0" smtClean="0"/>
          </a:p>
          <a:p>
            <a:r>
              <a:rPr lang="en-US" b="0" dirty="0" err="1"/>
              <a:t>j</a:t>
            </a:r>
            <a:r>
              <a:rPr lang="en-US" b="0" dirty="0" err="1" smtClean="0"/>
              <a:t>ay.runkel@mongodb.com</a:t>
            </a:r>
            <a:endParaRPr lang="en-US" b="0" dirty="0"/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628403" y="4315591"/>
            <a:ext cx="7898954" cy="1746659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none" baseline="0">
                <a:solidFill>
                  <a:srgbClr val="FFFFFF"/>
                </a:solidFill>
                <a:latin typeface="PT Sans"/>
                <a:ea typeface="+mj-ea"/>
                <a:cs typeface="PT Sans"/>
              </a:defRPr>
            </a:lvl1pPr>
          </a:lstStyle>
          <a:p>
            <a:r>
              <a:rPr lang="en-US" dirty="0" smtClean="0"/>
              <a:t>Part 2 – July 9</a:t>
            </a:r>
            <a:r>
              <a:rPr lang="en-US" baseline="30000" dirty="0" smtClean="0"/>
              <a:t>th</a:t>
            </a:r>
            <a:r>
              <a:rPr lang="en-US" dirty="0" smtClean="0"/>
              <a:t>, 2:00 PM EST</a:t>
            </a:r>
          </a:p>
          <a:p>
            <a:r>
              <a:rPr lang="en-US" dirty="0" smtClean="0"/>
              <a:t>Part 3 -  July </a:t>
            </a:r>
            <a:r>
              <a:rPr lang="en-US" dirty="0" smtClean="0"/>
              <a:t>16</a:t>
            </a:r>
            <a:r>
              <a:rPr lang="en-US" baseline="30000" dirty="0" smtClean="0"/>
              <a:t>th</a:t>
            </a:r>
            <a:r>
              <a:rPr lang="en-US" dirty="0" smtClean="0"/>
              <a:t>, 2:00 PM 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568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848"/>
            <a:ext cx="9144000" cy="606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0331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Traffic sensors to monitor interstate conditions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16,000 sensors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Measure</a:t>
            </a:r>
          </a:p>
          <a:p>
            <a:pPr marL="1197864" lvl="1" indent="-457200">
              <a:buFont typeface="Arial"/>
              <a:buChar char="•"/>
            </a:pPr>
            <a:r>
              <a:rPr lang="en-US" dirty="0" smtClean="0"/>
              <a:t>Speed</a:t>
            </a:r>
          </a:p>
          <a:p>
            <a:pPr marL="1197864" lvl="1" indent="-457200">
              <a:buFont typeface="Arial"/>
              <a:buChar char="•"/>
            </a:pPr>
            <a:r>
              <a:rPr lang="en-US" dirty="0" smtClean="0"/>
              <a:t>Travel time</a:t>
            </a:r>
          </a:p>
          <a:p>
            <a:pPr marL="1197864" lvl="1" indent="-457200">
              <a:buFont typeface="Arial"/>
              <a:buChar char="•"/>
            </a:pPr>
            <a:r>
              <a:rPr lang="en-US" dirty="0" smtClean="0"/>
              <a:t>Weather,  pavement, and traffic conditions</a:t>
            </a:r>
          </a:p>
          <a:p>
            <a:pPr marL="1197864" lvl="1" indent="-457200">
              <a:buFont typeface="Arial"/>
              <a:buChar char="•"/>
            </a:pP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Support desktop, mobile, and car navigation 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7073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After NY State Solution</a:t>
            </a:r>
            <a:endParaRPr lang="en-US" dirty="0"/>
          </a:p>
        </p:txBody>
      </p:sp>
      <p:pic>
        <p:nvPicPr>
          <p:cNvPr id="5" name="Picture 4" descr="Screen Shot 2014-04-10 at 3.0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29" y="0"/>
            <a:ext cx="8774075" cy="6166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967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Other requirements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Need to keep 3 year history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Three data centers</a:t>
            </a:r>
          </a:p>
          <a:p>
            <a:pPr marL="1197864" lvl="1" indent="-457200">
              <a:buFont typeface="Arial"/>
              <a:buChar char="•"/>
            </a:pPr>
            <a:r>
              <a:rPr lang="en-US" dirty="0" smtClean="0"/>
              <a:t>NJ, Chicago, LA</a:t>
            </a:r>
          </a:p>
          <a:p>
            <a:pPr marL="1197864" lvl="1" indent="-457200">
              <a:buFont typeface="Arial"/>
              <a:buChar char="•"/>
            </a:pP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Need to support 5M simultaneous users</a:t>
            </a:r>
          </a:p>
          <a:p>
            <a:pPr marL="1197864" lvl="1" indent="-457200">
              <a:buFont typeface="Arial"/>
              <a:buChar char="•"/>
            </a:pPr>
            <a:r>
              <a:rPr lang="en-US" dirty="0" smtClean="0"/>
              <a:t>Peak volume (rush hour)</a:t>
            </a:r>
          </a:p>
          <a:p>
            <a:pPr marL="1197864" lvl="1" indent="-457200">
              <a:buFont typeface="Arial"/>
              <a:buChar char="•"/>
            </a:pPr>
            <a:r>
              <a:rPr lang="en-US" dirty="0" smtClean="0"/>
              <a:t>Every minute, each request the 10 minute average speed for 50 sensors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378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 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/>
              <a:t>S</a:t>
            </a:r>
            <a:r>
              <a:rPr lang="en-US" dirty="0" smtClean="0"/>
              <a:t>uccessfully deploy a MongoDB application at scale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Use case: traffic data</a:t>
            </a:r>
          </a:p>
          <a:p>
            <a:pPr marL="457200" indent="-457200">
              <a:buFont typeface="Arial"/>
              <a:buChar char="•"/>
            </a:pP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Presentation Components</a:t>
            </a:r>
          </a:p>
          <a:p>
            <a:pPr marL="1197864" lvl="1" indent="-457200">
              <a:buFont typeface="+mj-lt"/>
              <a:buAutoNum type="arabicPeriod"/>
            </a:pPr>
            <a:r>
              <a:rPr lang="en-US" dirty="0" smtClean="0"/>
              <a:t>Schema Design</a:t>
            </a:r>
            <a:endParaRPr lang="en-US" dirty="0"/>
          </a:p>
          <a:p>
            <a:pPr marL="1197864" lvl="1" indent="-457200">
              <a:buFont typeface="+mj-lt"/>
              <a:buAutoNum type="arabicPeriod"/>
            </a:pPr>
            <a:r>
              <a:rPr lang="en-US" dirty="0" smtClean="0"/>
              <a:t>Aggregation</a:t>
            </a:r>
            <a:endParaRPr lang="en-US" dirty="0"/>
          </a:p>
          <a:p>
            <a:pPr marL="1197864" lvl="1" indent="-457200">
              <a:buFont typeface="+mj-lt"/>
              <a:buAutoNum type="arabicPeriod"/>
            </a:pPr>
            <a:r>
              <a:rPr lang="en-US" dirty="0" smtClean="0"/>
              <a:t>Cluster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58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ommunityPOTX_3">
  <a:themeElements>
    <a:clrScheme name="Custom 3">
      <a:dk1>
        <a:srgbClr val="3A281E"/>
      </a:dk1>
      <a:lt1>
        <a:srgbClr val="EAEAEA"/>
      </a:lt1>
      <a:dk2>
        <a:srgbClr val="A3A3A3"/>
      </a:dk2>
      <a:lt2>
        <a:srgbClr val="FFFFFF"/>
      </a:lt2>
      <a:accent1>
        <a:srgbClr val="6BA342"/>
      </a:accent1>
      <a:accent2>
        <a:srgbClr val="ECD898"/>
      </a:accent2>
      <a:accent3>
        <a:srgbClr val="F05222"/>
      </a:accent3>
      <a:accent4>
        <a:srgbClr val="7271B4"/>
      </a:accent4>
      <a:accent5>
        <a:srgbClr val="4E3629"/>
      </a:accent5>
      <a:accent6>
        <a:srgbClr val="157FF4"/>
      </a:accent6>
      <a:hlink>
        <a:srgbClr val="6BA539"/>
      </a:hlink>
      <a:folHlink>
        <a:srgbClr val="615F5E"/>
      </a:folHlink>
    </a:clrScheme>
    <a:fontScheme name="Office 2">
      <a:majorFont>
        <a:latin typeface="PT Sans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T Sans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1750">
          <a:solidFill>
            <a:srgbClr val="3366FF"/>
          </a:solidFill>
        </a:ln>
        <a:effectLst>
          <a:innerShdw blurRad="63500" dist="50800" dir="13500000">
            <a:srgbClr val="000000">
              <a:alpha val="50000"/>
            </a:srgbClr>
          </a:innerShdw>
        </a:effectLst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CommunityPOTX_3.potx</Template>
  <TotalTime>6753</TotalTime>
  <Words>1296</Words>
  <Application>Microsoft Macintosh PowerPoint</Application>
  <PresentationFormat>On-screen Show (4:3)</PresentationFormat>
  <Paragraphs>331</Paragraphs>
  <Slides>44</Slides>
  <Notes>1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CommunityPOTX_3</vt:lpstr>
      <vt:lpstr>Time Series Data – Part 1  Schema Design</vt:lpstr>
      <vt:lpstr>Our Mission Today</vt:lpstr>
      <vt:lpstr>We need to prepare for this</vt:lpstr>
      <vt:lpstr>Develop Nationwide traffic monitoring system</vt:lpstr>
      <vt:lpstr>PowerPoint Presentation</vt:lpstr>
      <vt:lpstr>Traffic sensors to monitor interstate conditions</vt:lpstr>
      <vt:lpstr>Model After NY State Solution</vt:lpstr>
      <vt:lpstr>Other requirements</vt:lpstr>
      <vt:lpstr>Master Agenda</vt:lpstr>
      <vt:lpstr>Time Series Data Schema Design</vt:lpstr>
      <vt:lpstr>Agenda</vt:lpstr>
      <vt:lpstr>Before we get started…</vt:lpstr>
      <vt:lpstr>PowerPoint Presentation</vt:lpstr>
      <vt:lpstr>Lifting heavy things requires</vt:lpstr>
      <vt:lpstr>Without planning…</vt:lpstr>
      <vt:lpstr>PowerPoint Presentation</vt:lpstr>
      <vt:lpstr>PowerPoint Presentation</vt:lpstr>
      <vt:lpstr>Time Series</vt:lpstr>
      <vt:lpstr>Time Series Data is Everywhere</vt:lpstr>
      <vt:lpstr>Example: MongoDB Monitoring Service</vt:lpstr>
      <vt:lpstr>Time Series Data is Everywhere</vt:lpstr>
      <vt:lpstr>Application Requirements</vt:lpstr>
      <vt:lpstr>Schema Design Considerations</vt:lpstr>
      <vt:lpstr>Schema Design Goal</vt:lpstr>
      <vt:lpstr>Designing For Reading, Writing, … </vt:lpstr>
      <vt:lpstr>Document Per Event</vt:lpstr>
      <vt:lpstr>Document Per Minute (Average)</vt:lpstr>
      <vt:lpstr>Document Per Minute (By Second)</vt:lpstr>
      <vt:lpstr>Document Per Hour (By Second)</vt:lpstr>
      <vt:lpstr>Document Per Hour (By Second)</vt:lpstr>
      <vt:lpstr>Characterizing Write Differences</vt:lpstr>
      <vt:lpstr>Characterizing Read Differences</vt:lpstr>
      <vt:lpstr>Characterizing Memory Differences</vt:lpstr>
      <vt:lpstr>Traffic Monitoring System Schema</vt:lpstr>
      <vt:lpstr>Quick Analysis</vt:lpstr>
      <vt:lpstr>PowerPoint Presentation</vt:lpstr>
      <vt:lpstr>Reads: Impact of Alternative Schemas</vt:lpstr>
      <vt:lpstr>Writes: Impact of alternative schemas</vt:lpstr>
      <vt:lpstr>Queries will require two indexes</vt:lpstr>
      <vt:lpstr>Memory: Impact of alternative schemas</vt:lpstr>
      <vt:lpstr>PowerPoint Presentation</vt:lpstr>
      <vt:lpstr>How much IO is this?</vt:lpstr>
      <vt:lpstr>Summary</vt:lpstr>
      <vt:lpstr>Questions?</vt:lpstr>
    </vt:vector>
  </TitlesOfParts>
  <Company>10gen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Katie Peters</dc:creator>
  <cp:lastModifiedBy>10gen</cp:lastModifiedBy>
  <cp:revision>237</cp:revision>
  <dcterms:created xsi:type="dcterms:W3CDTF">2012-10-15T15:09:50Z</dcterms:created>
  <dcterms:modified xsi:type="dcterms:W3CDTF">2014-07-02T21:12:18Z</dcterms:modified>
</cp:coreProperties>
</file>

<file path=docProps/thumbnail.jpeg>
</file>